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4"/>
  </p:sldMasterIdLst>
  <p:notesMasterIdLst>
    <p:notesMasterId r:id="rId19"/>
  </p:notesMasterIdLst>
  <p:handoutMasterIdLst>
    <p:handoutMasterId r:id="rId20"/>
  </p:handoutMasterIdLst>
  <p:sldIdLst>
    <p:sldId id="256" r:id="rId5"/>
    <p:sldId id="287" r:id="rId6"/>
    <p:sldId id="279" r:id="rId7"/>
    <p:sldId id="281" r:id="rId8"/>
    <p:sldId id="282" r:id="rId9"/>
    <p:sldId id="274" r:id="rId10"/>
    <p:sldId id="277" r:id="rId11"/>
    <p:sldId id="276" r:id="rId12"/>
    <p:sldId id="289" r:id="rId13"/>
    <p:sldId id="436" r:id="rId14"/>
    <p:sldId id="437" r:id="rId15"/>
    <p:sldId id="435" r:id="rId16"/>
    <p:sldId id="285"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siliadis Dimitris" initials="DV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E96A00"/>
    <a:srgbClr val="DE7500"/>
    <a:srgbClr val="008000"/>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DC056-2BA5-2C59-FAE7-73505FE0D3EA}" v="8" dt="2021-12-11T09:54:11.826"/>
    <p1510:client id="{BC41FA75-CABB-25C9-86AA-F0D330F1DBD0}" v="4" dt="2022-06-06T07:51:30.536"/>
    <p1510:client id="{FC405676-2FAC-4354-88B8-C8BD8606F79F}" v="56" dt="2021-12-11T09:51:3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Μεσαίο στυλ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5344" autoAdjust="0"/>
  </p:normalViewPr>
  <p:slideViewPr>
    <p:cSldViewPr>
      <p:cViewPr varScale="1">
        <p:scale>
          <a:sx n="96" d="100"/>
          <a:sy n="96" d="100"/>
        </p:scale>
        <p:origin x="1086" y="54"/>
      </p:cViewPr>
      <p:guideLst>
        <p:guide orient="horz" pos="2160"/>
        <p:guide pos="3840"/>
      </p:guideLst>
    </p:cSldViewPr>
  </p:slideViewPr>
  <p:outlineViewPr>
    <p:cViewPr>
      <p:scale>
        <a:sx n="33" d="100"/>
        <a:sy n="33" d="100"/>
      </p:scale>
      <p:origin x="0" y="-10920"/>
    </p:cViewPr>
  </p:outlin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s Athanassopoulos" userId="S::sotiris.athanassopoulos_maggioli.gr#ext#@exusinnovation.onmicrosoft.com::16ddc411-14a1-4bc2-85e3-a0a71dcc9e4c" providerId="AD" clId="Web-{BC41FA75-CABB-25C9-86AA-F0D330F1DBD0}"/>
    <pc:docChg chg="modSld">
      <pc:chgData name="Sotiris Athanassopoulos" userId="S::sotiris.athanassopoulos_maggioli.gr#ext#@exusinnovation.onmicrosoft.com::16ddc411-14a1-4bc2-85e3-a0a71dcc9e4c" providerId="AD" clId="Web-{BC41FA75-CABB-25C9-86AA-F0D330F1DBD0}" dt="2022-06-06T07:51:30.536" v="3" actId="1076"/>
      <pc:docMkLst>
        <pc:docMk/>
      </pc:docMkLst>
      <pc:sldChg chg="modSp">
        <pc:chgData name="Sotiris Athanassopoulos" userId="S::sotiris.athanassopoulos_maggioli.gr#ext#@exusinnovation.onmicrosoft.com::16ddc411-14a1-4bc2-85e3-a0a71dcc9e4c" providerId="AD" clId="Web-{BC41FA75-CABB-25C9-86AA-F0D330F1DBD0}" dt="2022-06-06T07:51:30.536" v="3" actId="1076"/>
        <pc:sldMkLst>
          <pc:docMk/>
          <pc:sldMk cId="4202281355" sldId="256"/>
        </pc:sldMkLst>
        <pc:spChg chg="mod">
          <ac:chgData name="Sotiris Athanassopoulos" userId="S::sotiris.athanassopoulos_maggioli.gr#ext#@exusinnovation.onmicrosoft.com::16ddc411-14a1-4bc2-85e3-a0a71dcc9e4c" providerId="AD" clId="Web-{BC41FA75-CABB-25C9-86AA-F0D330F1DBD0}" dt="2022-06-06T07:51:30.536" v="3" actId="1076"/>
          <ac:spMkLst>
            <pc:docMk/>
            <pc:sldMk cId="4202281355" sldId="256"/>
            <ac:spMk id="7" creationId="{38E9A364-8CF5-43BC-81B3-5704C7B0B81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0D353-9726-4D5B-AC95-CBE041FDAD2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C3440B5-E01A-434E-ADBC-74FF36C673F0}">
      <dgm:prSet/>
      <dgm:spPr/>
      <dgm:t>
        <a:bodyPr/>
        <a:lstStyle/>
        <a:p>
          <a:pPr>
            <a:lnSpc>
              <a:spcPct val="100000"/>
            </a:lnSpc>
          </a:pPr>
          <a:r>
            <a:rPr lang="en-US" b="1" dirty="0">
              <a:latin typeface="DejaVuSans"/>
            </a:rPr>
            <a:t>Back-end Data Platform: </a:t>
          </a:r>
          <a:r>
            <a:rPr lang="en-US" dirty="0">
              <a:latin typeface="DejaVuSans"/>
            </a:rPr>
            <a:t>data which are securely collected from heterogeneous sources, are then </a:t>
          </a:r>
          <a:r>
            <a:rPr lang="en-US" dirty="0" err="1">
              <a:latin typeface="DejaVuSans"/>
            </a:rPr>
            <a:t>anonymised</a:t>
          </a:r>
          <a:r>
            <a:rPr lang="en-US" dirty="0">
              <a:latin typeface="DejaVuSans"/>
            </a:rPr>
            <a:t>, annotated and stored here</a:t>
          </a:r>
        </a:p>
      </dgm:t>
    </dgm:pt>
    <dgm:pt modelId="{A4DE316E-CC52-47F7-86D1-3136104BF26F}" type="parTrans" cxnId="{4FD65F80-8016-4E0E-8121-D81E5302D532}">
      <dgm:prSet/>
      <dgm:spPr/>
      <dgm:t>
        <a:bodyPr/>
        <a:lstStyle/>
        <a:p>
          <a:endParaRPr lang="en-US"/>
        </a:p>
      </dgm:t>
    </dgm:pt>
    <dgm:pt modelId="{20FCAF49-5A00-4E9A-986B-1680CC1BA8A8}" type="sibTrans" cxnId="{4FD65F80-8016-4E0E-8121-D81E5302D532}">
      <dgm:prSet/>
      <dgm:spPr/>
      <dgm:t>
        <a:bodyPr/>
        <a:lstStyle/>
        <a:p>
          <a:pPr>
            <a:lnSpc>
              <a:spcPct val="100000"/>
            </a:lnSpc>
          </a:pPr>
          <a:endParaRPr lang="en-US"/>
        </a:p>
      </dgm:t>
    </dgm:pt>
    <dgm:pt modelId="{5D575D94-ABF1-4DFF-8E9A-B5B844B3E41A}">
      <dgm:prSet/>
      <dgm:spPr/>
      <dgm:t>
        <a:bodyPr/>
        <a:lstStyle/>
        <a:p>
          <a:pPr>
            <a:lnSpc>
              <a:spcPct val="100000"/>
            </a:lnSpc>
          </a:pPr>
          <a:r>
            <a:rPr lang="en-US" b="1" dirty="0">
              <a:latin typeface="DejaVuSans"/>
            </a:rPr>
            <a:t>AI Engine: </a:t>
          </a:r>
          <a:r>
            <a:rPr lang="en-US" dirty="0">
              <a:latin typeface="DejaVuSans"/>
            </a:rPr>
            <a:t>built on top of the back-end platform, harvests and analyses data, extracts patterns, produces meaningful AI models and updates them accordingly, produces correlations</a:t>
          </a:r>
        </a:p>
      </dgm:t>
    </dgm:pt>
    <dgm:pt modelId="{CC1531F5-088B-41D3-8551-C4CCE4D1A8F1}" type="parTrans" cxnId="{B8ADF9FB-FB6A-4EF1-9598-8146ECCA85DA}">
      <dgm:prSet/>
      <dgm:spPr/>
      <dgm:t>
        <a:bodyPr/>
        <a:lstStyle/>
        <a:p>
          <a:endParaRPr lang="en-US"/>
        </a:p>
      </dgm:t>
    </dgm:pt>
    <dgm:pt modelId="{D40251B6-2334-4796-8A48-AD6BA0C481D6}" type="sibTrans" cxnId="{B8ADF9FB-FB6A-4EF1-9598-8146ECCA85DA}">
      <dgm:prSet/>
      <dgm:spPr/>
      <dgm:t>
        <a:bodyPr/>
        <a:lstStyle/>
        <a:p>
          <a:pPr>
            <a:lnSpc>
              <a:spcPct val="100000"/>
            </a:lnSpc>
          </a:pPr>
          <a:endParaRPr lang="en-US"/>
        </a:p>
      </dgm:t>
    </dgm:pt>
    <dgm:pt modelId="{6D0186FB-0856-419C-88BC-F9A7A2D41FB6}">
      <dgm:prSet/>
      <dgm:spPr/>
      <dgm:t>
        <a:bodyPr/>
        <a:lstStyle/>
        <a:p>
          <a:pPr>
            <a:lnSpc>
              <a:spcPct val="100000"/>
            </a:lnSpc>
          </a:pPr>
          <a:r>
            <a:rPr lang="en-US" dirty="0">
              <a:latin typeface="DejaVuSans"/>
            </a:rPr>
            <a:t>A </a:t>
          </a:r>
          <a:r>
            <a:rPr lang="en-US" b="1" dirty="0">
              <a:latin typeface="DejaVuSans"/>
            </a:rPr>
            <a:t>downloadable application (ONCORELIEF Guardian Angel): </a:t>
          </a:r>
          <a:r>
            <a:rPr lang="en-US" dirty="0">
              <a:latin typeface="DejaVuSans"/>
            </a:rPr>
            <a:t>available for portable devices, connected to the ONCORELIEF platform and to the patients’ sensing devices. It runs locally and uses models produced by the AI engine to extract insights on the patient life and condition and make suggestions</a:t>
          </a:r>
        </a:p>
      </dgm:t>
    </dgm:pt>
    <dgm:pt modelId="{60ECA563-5CD1-4D6C-B7A5-EFF1E8A6E7EC}" type="parTrans" cxnId="{66C5521D-7F71-41A9-A2C2-4AD8E22015F1}">
      <dgm:prSet/>
      <dgm:spPr/>
      <dgm:t>
        <a:bodyPr/>
        <a:lstStyle/>
        <a:p>
          <a:endParaRPr lang="en-US"/>
        </a:p>
      </dgm:t>
    </dgm:pt>
    <dgm:pt modelId="{64F6E279-52CB-4255-8B1D-3FB538641BA8}" type="sibTrans" cxnId="{66C5521D-7F71-41A9-A2C2-4AD8E22015F1}">
      <dgm:prSet/>
      <dgm:spPr/>
      <dgm:t>
        <a:bodyPr/>
        <a:lstStyle/>
        <a:p>
          <a:endParaRPr lang="en-US"/>
        </a:p>
      </dgm:t>
    </dgm:pt>
    <dgm:pt modelId="{D5497413-C72A-4B96-9FB5-DA5609C92EB2}" type="pres">
      <dgm:prSet presAssocID="{06B0D353-9726-4D5B-AC95-CBE041FDAD28}" presName="root" presStyleCnt="0">
        <dgm:presLayoutVars>
          <dgm:dir/>
          <dgm:resizeHandles val="exact"/>
        </dgm:presLayoutVars>
      </dgm:prSet>
      <dgm:spPr/>
    </dgm:pt>
    <dgm:pt modelId="{32D7AFA6-6666-4550-B2A9-C3E9B7A44C56}" type="pres">
      <dgm:prSet presAssocID="{06B0D353-9726-4D5B-AC95-CBE041FDAD28}" presName="container" presStyleCnt="0">
        <dgm:presLayoutVars>
          <dgm:dir/>
          <dgm:resizeHandles val="exact"/>
        </dgm:presLayoutVars>
      </dgm:prSet>
      <dgm:spPr/>
    </dgm:pt>
    <dgm:pt modelId="{31C922BA-8DA6-41D3-BB3C-34896FC26CF8}" type="pres">
      <dgm:prSet presAssocID="{1C3440B5-E01A-434E-ADBC-74FF36C673F0}" presName="compNode" presStyleCnt="0"/>
      <dgm:spPr/>
    </dgm:pt>
    <dgm:pt modelId="{0E411BBD-0DB9-4155-8A9C-3CD4D6697062}" type="pres">
      <dgm:prSet presAssocID="{1C3440B5-E01A-434E-ADBC-74FF36C673F0}" presName="iconBgRect" presStyleLbl="bgShp" presStyleIdx="0" presStyleCnt="3"/>
      <dgm:spPr/>
    </dgm:pt>
    <dgm:pt modelId="{CA39D795-EF64-4318-BFD0-9D4601B6909B}" type="pres">
      <dgm:prSet presAssocID="{1C3440B5-E01A-434E-ADBC-74FF36C673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153AC736-9BC1-4BC6-8C64-8B2D4CFD46A4}" type="pres">
      <dgm:prSet presAssocID="{1C3440B5-E01A-434E-ADBC-74FF36C673F0}" presName="spaceRect" presStyleCnt="0"/>
      <dgm:spPr/>
    </dgm:pt>
    <dgm:pt modelId="{09C3DA34-0F7A-4A47-B119-F9ED223BDE1D}" type="pres">
      <dgm:prSet presAssocID="{1C3440B5-E01A-434E-ADBC-74FF36C673F0}" presName="textRect" presStyleLbl="revTx" presStyleIdx="0" presStyleCnt="3">
        <dgm:presLayoutVars>
          <dgm:chMax val="1"/>
          <dgm:chPref val="1"/>
        </dgm:presLayoutVars>
      </dgm:prSet>
      <dgm:spPr/>
    </dgm:pt>
    <dgm:pt modelId="{CEE6B5E4-77DF-4A86-9B40-8E99DDF6CDD9}" type="pres">
      <dgm:prSet presAssocID="{20FCAF49-5A00-4E9A-986B-1680CC1BA8A8}" presName="sibTrans" presStyleLbl="sibTrans2D1" presStyleIdx="0" presStyleCnt="0"/>
      <dgm:spPr/>
    </dgm:pt>
    <dgm:pt modelId="{2652BA54-0B72-4C89-968E-D09F224E1F03}" type="pres">
      <dgm:prSet presAssocID="{5D575D94-ABF1-4DFF-8E9A-B5B844B3E41A}" presName="compNode" presStyleCnt="0"/>
      <dgm:spPr/>
    </dgm:pt>
    <dgm:pt modelId="{42E6E94B-0DB0-4846-AD21-EF3E9A17E1C5}" type="pres">
      <dgm:prSet presAssocID="{5D575D94-ABF1-4DFF-8E9A-B5B844B3E41A}" presName="iconBgRect" presStyleLbl="bgShp" presStyleIdx="1" presStyleCnt="3"/>
      <dgm:spPr/>
    </dgm:pt>
    <dgm:pt modelId="{3F57504A-57C1-4643-B6D0-FA537FF0663E}" type="pres">
      <dgm:prSet presAssocID="{5D575D94-ABF1-4DFF-8E9A-B5B844B3E4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rver"/>
        </a:ext>
      </dgm:extLst>
    </dgm:pt>
    <dgm:pt modelId="{FA2F1026-EE93-4CC8-9242-3E09E3B10C18}" type="pres">
      <dgm:prSet presAssocID="{5D575D94-ABF1-4DFF-8E9A-B5B844B3E41A}" presName="spaceRect" presStyleCnt="0"/>
      <dgm:spPr/>
    </dgm:pt>
    <dgm:pt modelId="{06CE3153-CDFF-458C-8B64-DF944FFC8073}" type="pres">
      <dgm:prSet presAssocID="{5D575D94-ABF1-4DFF-8E9A-B5B844B3E41A}" presName="textRect" presStyleLbl="revTx" presStyleIdx="1" presStyleCnt="3">
        <dgm:presLayoutVars>
          <dgm:chMax val="1"/>
          <dgm:chPref val="1"/>
        </dgm:presLayoutVars>
      </dgm:prSet>
      <dgm:spPr/>
    </dgm:pt>
    <dgm:pt modelId="{D3B84EE9-A9CD-49F5-BFA3-1045E2293A9B}" type="pres">
      <dgm:prSet presAssocID="{D40251B6-2334-4796-8A48-AD6BA0C481D6}" presName="sibTrans" presStyleLbl="sibTrans2D1" presStyleIdx="0" presStyleCnt="0"/>
      <dgm:spPr/>
    </dgm:pt>
    <dgm:pt modelId="{C73DEF53-0F02-4113-BB95-70A4CA56FF89}" type="pres">
      <dgm:prSet presAssocID="{6D0186FB-0856-419C-88BC-F9A7A2D41FB6}" presName="compNode" presStyleCnt="0"/>
      <dgm:spPr/>
    </dgm:pt>
    <dgm:pt modelId="{4F3497C2-3675-4AB0-A7F3-2E7E1122B1B6}" type="pres">
      <dgm:prSet presAssocID="{6D0186FB-0856-419C-88BC-F9A7A2D41FB6}" presName="iconBgRect" presStyleLbl="bgShp" presStyleIdx="2" presStyleCnt="3"/>
      <dgm:spPr/>
    </dgm:pt>
    <dgm:pt modelId="{0F76CB95-0256-45A2-A0B4-652F30E296BC}" type="pres">
      <dgm:prSet presAssocID="{6D0186FB-0856-419C-88BC-F9A7A2D41F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ngel Face Outline"/>
        </a:ext>
      </dgm:extLst>
    </dgm:pt>
    <dgm:pt modelId="{3695A5BE-88F9-4A4D-A3F2-704FC008E0FD}" type="pres">
      <dgm:prSet presAssocID="{6D0186FB-0856-419C-88BC-F9A7A2D41FB6}" presName="spaceRect" presStyleCnt="0"/>
      <dgm:spPr/>
    </dgm:pt>
    <dgm:pt modelId="{0BEF8D02-E57A-47AD-8496-61617FE661AE}" type="pres">
      <dgm:prSet presAssocID="{6D0186FB-0856-419C-88BC-F9A7A2D41FB6}" presName="textRect" presStyleLbl="revTx" presStyleIdx="2" presStyleCnt="3">
        <dgm:presLayoutVars>
          <dgm:chMax val="1"/>
          <dgm:chPref val="1"/>
        </dgm:presLayoutVars>
      </dgm:prSet>
      <dgm:spPr/>
    </dgm:pt>
  </dgm:ptLst>
  <dgm:cxnLst>
    <dgm:cxn modelId="{0912AE01-7C14-4698-BC62-993FC1C38E09}" type="presOf" srcId="{06B0D353-9726-4D5B-AC95-CBE041FDAD28}" destId="{D5497413-C72A-4B96-9FB5-DA5609C92EB2}" srcOrd="0" destOrd="0" presId="urn:microsoft.com/office/officeart/2018/2/layout/IconCircleList"/>
    <dgm:cxn modelId="{66C5521D-7F71-41A9-A2C2-4AD8E22015F1}" srcId="{06B0D353-9726-4D5B-AC95-CBE041FDAD28}" destId="{6D0186FB-0856-419C-88BC-F9A7A2D41FB6}" srcOrd="2" destOrd="0" parTransId="{60ECA563-5CD1-4D6C-B7A5-EFF1E8A6E7EC}" sibTransId="{64F6E279-52CB-4255-8B1D-3FB538641BA8}"/>
    <dgm:cxn modelId="{BB0CEE24-F03B-46FF-85C4-97E9D631DDA1}" type="presOf" srcId="{6D0186FB-0856-419C-88BC-F9A7A2D41FB6}" destId="{0BEF8D02-E57A-47AD-8496-61617FE661AE}" srcOrd="0" destOrd="0" presId="urn:microsoft.com/office/officeart/2018/2/layout/IconCircleList"/>
    <dgm:cxn modelId="{E8A56927-366C-4393-A434-4EABD5982783}" type="presOf" srcId="{1C3440B5-E01A-434E-ADBC-74FF36C673F0}" destId="{09C3DA34-0F7A-4A47-B119-F9ED223BDE1D}" srcOrd="0" destOrd="0" presId="urn:microsoft.com/office/officeart/2018/2/layout/IconCircleList"/>
    <dgm:cxn modelId="{B58FD132-CA89-43F7-866A-A5284A62A1F0}" type="presOf" srcId="{20FCAF49-5A00-4E9A-986B-1680CC1BA8A8}" destId="{CEE6B5E4-77DF-4A86-9B40-8E99DDF6CDD9}" srcOrd="0" destOrd="0" presId="urn:microsoft.com/office/officeart/2018/2/layout/IconCircleList"/>
    <dgm:cxn modelId="{C6AAB546-7E43-47F5-A7D5-5D937F0AA3EA}" type="presOf" srcId="{5D575D94-ABF1-4DFF-8E9A-B5B844B3E41A}" destId="{06CE3153-CDFF-458C-8B64-DF944FFC8073}" srcOrd="0" destOrd="0" presId="urn:microsoft.com/office/officeart/2018/2/layout/IconCircleList"/>
    <dgm:cxn modelId="{4FD65F80-8016-4E0E-8121-D81E5302D532}" srcId="{06B0D353-9726-4D5B-AC95-CBE041FDAD28}" destId="{1C3440B5-E01A-434E-ADBC-74FF36C673F0}" srcOrd="0" destOrd="0" parTransId="{A4DE316E-CC52-47F7-86D1-3136104BF26F}" sibTransId="{20FCAF49-5A00-4E9A-986B-1680CC1BA8A8}"/>
    <dgm:cxn modelId="{BC1E2ECA-DA63-4295-8F6E-928AD2B5AAFE}" type="presOf" srcId="{D40251B6-2334-4796-8A48-AD6BA0C481D6}" destId="{D3B84EE9-A9CD-49F5-BFA3-1045E2293A9B}" srcOrd="0" destOrd="0" presId="urn:microsoft.com/office/officeart/2018/2/layout/IconCircleList"/>
    <dgm:cxn modelId="{B8ADF9FB-FB6A-4EF1-9598-8146ECCA85DA}" srcId="{06B0D353-9726-4D5B-AC95-CBE041FDAD28}" destId="{5D575D94-ABF1-4DFF-8E9A-B5B844B3E41A}" srcOrd="1" destOrd="0" parTransId="{CC1531F5-088B-41D3-8551-C4CCE4D1A8F1}" sibTransId="{D40251B6-2334-4796-8A48-AD6BA0C481D6}"/>
    <dgm:cxn modelId="{8296925F-5280-40B0-9108-7202E823CD49}" type="presParOf" srcId="{D5497413-C72A-4B96-9FB5-DA5609C92EB2}" destId="{32D7AFA6-6666-4550-B2A9-C3E9B7A44C56}" srcOrd="0" destOrd="0" presId="urn:microsoft.com/office/officeart/2018/2/layout/IconCircleList"/>
    <dgm:cxn modelId="{54DB779B-6172-4B2B-9810-630684D736CB}" type="presParOf" srcId="{32D7AFA6-6666-4550-B2A9-C3E9B7A44C56}" destId="{31C922BA-8DA6-41D3-BB3C-34896FC26CF8}" srcOrd="0" destOrd="0" presId="urn:microsoft.com/office/officeart/2018/2/layout/IconCircleList"/>
    <dgm:cxn modelId="{47D3A026-7335-46E8-AC89-DDC3B33194B5}" type="presParOf" srcId="{31C922BA-8DA6-41D3-BB3C-34896FC26CF8}" destId="{0E411BBD-0DB9-4155-8A9C-3CD4D6697062}" srcOrd="0" destOrd="0" presId="urn:microsoft.com/office/officeart/2018/2/layout/IconCircleList"/>
    <dgm:cxn modelId="{A7DC726A-9A27-47E8-8DC9-64BF0A2A570F}" type="presParOf" srcId="{31C922BA-8DA6-41D3-BB3C-34896FC26CF8}" destId="{CA39D795-EF64-4318-BFD0-9D4601B6909B}" srcOrd="1" destOrd="0" presId="urn:microsoft.com/office/officeart/2018/2/layout/IconCircleList"/>
    <dgm:cxn modelId="{65CFDE76-4206-4A67-B8A5-2E646285C2C5}" type="presParOf" srcId="{31C922BA-8DA6-41D3-BB3C-34896FC26CF8}" destId="{153AC736-9BC1-4BC6-8C64-8B2D4CFD46A4}" srcOrd="2" destOrd="0" presId="urn:microsoft.com/office/officeart/2018/2/layout/IconCircleList"/>
    <dgm:cxn modelId="{B36F93FD-FC5C-4D56-A756-10DB399B9102}" type="presParOf" srcId="{31C922BA-8DA6-41D3-BB3C-34896FC26CF8}" destId="{09C3DA34-0F7A-4A47-B119-F9ED223BDE1D}" srcOrd="3" destOrd="0" presId="urn:microsoft.com/office/officeart/2018/2/layout/IconCircleList"/>
    <dgm:cxn modelId="{94610F33-28CC-4079-ACAC-6C2EA10682F0}" type="presParOf" srcId="{32D7AFA6-6666-4550-B2A9-C3E9B7A44C56}" destId="{CEE6B5E4-77DF-4A86-9B40-8E99DDF6CDD9}" srcOrd="1" destOrd="0" presId="urn:microsoft.com/office/officeart/2018/2/layout/IconCircleList"/>
    <dgm:cxn modelId="{493B046A-8E71-4F3D-8D5F-DD76653DB382}" type="presParOf" srcId="{32D7AFA6-6666-4550-B2A9-C3E9B7A44C56}" destId="{2652BA54-0B72-4C89-968E-D09F224E1F03}" srcOrd="2" destOrd="0" presId="urn:microsoft.com/office/officeart/2018/2/layout/IconCircleList"/>
    <dgm:cxn modelId="{8096B040-00DE-4A68-8F0C-8B045E2C421D}" type="presParOf" srcId="{2652BA54-0B72-4C89-968E-D09F224E1F03}" destId="{42E6E94B-0DB0-4846-AD21-EF3E9A17E1C5}" srcOrd="0" destOrd="0" presId="urn:microsoft.com/office/officeart/2018/2/layout/IconCircleList"/>
    <dgm:cxn modelId="{01C4116D-A323-4562-85E3-ECFF326C6E47}" type="presParOf" srcId="{2652BA54-0B72-4C89-968E-D09F224E1F03}" destId="{3F57504A-57C1-4643-B6D0-FA537FF0663E}" srcOrd="1" destOrd="0" presId="urn:microsoft.com/office/officeart/2018/2/layout/IconCircleList"/>
    <dgm:cxn modelId="{2610437E-68E5-4973-89B8-CEEB012E2C42}" type="presParOf" srcId="{2652BA54-0B72-4C89-968E-D09F224E1F03}" destId="{FA2F1026-EE93-4CC8-9242-3E09E3B10C18}" srcOrd="2" destOrd="0" presId="urn:microsoft.com/office/officeart/2018/2/layout/IconCircleList"/>
    <dgm:cxn modelId="{9DB50CF1-3CF7-4355-91FA-190AF1B73255}" type="presParOf" srcId="{2652BA54-0B72-4C89-968E-D09F224E1F03}" destId="{06CE3153-CDFF-458C-8B64-DF944FFC8073}" srcOrd="3" destOrd="0" presId="urn:microsoft.com/office/officeart/2018/2/layout/IconCircleList"/>
    <dgm:cxn modelId="{B883C487-3ABC-45A7-B25A-2E7BF28EC5D2}" type="presParOf" srcId="{32D7AFA6-6666-4550-B2A9-C3E9B7A44C56}" destId="{D3B84EE9-A9CD-49F5-BFA3-1045E2293A9B}" srcOrd="3" destOrd="0" presId="urn:microsoft.com/office/officeart/2018/2/layout/IconCircleList"/>
    <dgm:cxn modelId="{B291BFCD-DCE6-41A7-A281-01A936B5B1A2}" type="presParOf" srcId="{32D7AFA6-6666-4550-B2A9-C3E9B7A44C56}" destId="{C73DEF53-0F02-4113-BB95-70A4CA56FF89}" srcOrd="4" destOrd="0" presId="urn:microsoft.com/office/officeart/2018/2/layout/IconCircleList"/>
    <dgm:cxn modelId="{261E3A99-1428-4752-A6B2-497E33D5226F}" type="presParOf" srcId="{C73DEF53-0F02-4113-BB95-70A4CA56FF89}" destId="{4F3497C2-3675-4AB0-A7F3-2E7E1122B1B6}" srcOrd="0" destOrd="0" presId="urn:microsoft.com/office/officeart/2018/2/layout/IconCircleList"/>
    <dgm:cxn modelId="{CD38A558-25EC-45E1-BA43-63B2CF5CA276}" type="presParOf" srcId="{C73DEF53-0F02-4113-BB95-70A4CA56FF89}" destId="{0F76CB95-0256-45A2-A0B4-652F30E296BC}" srcOrd="1" destOrd="0" presId="urn:microsoft.com/office/officeart/2018/2/layout/IconCircleList"/>
    <dgm:cxn modelId="{3B109ECE-9B2C-43B4-8A27-488814C81567}" type="presParOf" srcId="{C73DEF53-0F02-4113-BB95-70A4CA56FF89}" destId="{3695A5BE-88F9-4A4D-A3F2-704FC008E0FD}" srcOrd="2" destOrd="0" presId="urn:microsoft.com/office/officeart/2018/2/layout/IconCircleList"/>
    <dgm:cxn modelId="{FF5D5506-FE38-44F1-A0CD-E97F87396AFF}" type="presParOf" srcId="{C73DEF53-0F02-4113-BB95-70A4CA56FF89}" destId="{0BEF8D02-E57A-47AD-8496-61617FE661A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D7B7E-BB65-4934-996B-20CA5459F625}"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817CA7E-8480-462D-96A7-638BA71350AB}">
      <dgm:prSet/>
      <dgm:spPr/>
      <dgm:t>
        <a:bodyPr/>
        <a:lstStyle/>
        <a:p>
          <a:r>
            <a:rPr lang="en-GB" dirty="0">
              <a:latin typeface="DejaVuSans"/>
            </a:rPr>
            <a:t>Measurements from wearable sensors</a:t>
          </a:r>
          <a:endParaRPr lang="en-US" dirty="0">
            <a:latin typeface="DejaVuSans"/>
          </a:endParaRPr>
        </a:p>
      </dgm:t>
    </dgm:pt>
    <dgm:pt modelId="{D770885E-FFC1-4AF3-9361-11860035343A}" type="parTrans" cxnId="{732C2297-5BE8-441D-9226-0D05C9F0D018}">
      <dgm:prSet/>
      <dgm:spPr/>
      <dgm:t>
        <a:bodyPr/>
        <a:lstStyle/>
        <a:p>
          <a:endParaRPr lang="en-US"/>
        </a:p>
      </dgm:t>
    </dgm:pt>
    <dgm:pt modelId="{64C4A2AD-6E57-4A7C-97B4-F5B3D4DAA813}" type="sibTrans" cxnId="{732C2297-5BE8-441D-9226-0D05C9F0D018}">
      <dgm:prSet/>
      <dgm:spPr/>
      <dgm:t>
        <a:bodyPr/>
        <a:lstStyle/>
        <a:p>
          <a:endParaRPr lang="en-US"/>
        </a:p>
      </dgm:t>
    </dgm:pt>
    <dgm:pt modelId="{640427FD-FFEC-464F-AD85-FF7CC1E0BB5C}">
      <dgm:prSet/>
      <dgm:spPr/>
      <dgm:t>
        <a:bodyPr/>
        <a:lstStyle/>
        <a:p>
          <a:r>
            <a:rPr lang="en-GB" dirty="0">
              <a:latin typeface="DejaVuSans"/>
            </a:rPr>
            <a:t>Data from questionnaires answered by the patients </a:t>
          </a:r>
          <a:endParaRPr lang="en-US" dirty="0">
            <a:latin typeface="DejaVuSans"/>
          </a:endParaRPr>
        </a:p>
      </dgm:t>
    </dgm:pt>
    <dgm:pt modelId="{9C1EED32-4ED1-4411-883E-77ECE048A9E9}" type="parTrans" cxnId="{78B68FBB-316F-469D-8CCE-C2A6D015A212}">
      <dgm:prSet/>
      <dgm:spPr/>
      <dgm:t>
        <a:bodyPr/>
        <a:lstStyle/>
        <a:p>
          <a:endParaRPr lang="en-US"/>
        </a:p>
      </dgm:t>
    </dgm:pt>
    <dgm:pt modelId="{D6F94DAE-DAA7-4B2E-9DB6-34FD1839F572}" type="sibTrans" cxnId="{78B68FBB-316F-469D-8CCE-C2A6D015A212}">
      <dgm:prSet/>
      <dgm:spPr/>
      <dgm:t>
        <a:bodyPr/>
        <a:lstStyle/>
        <a:p>
          <a:endParaRPr lang="en-US"/>
        </a:p>
      </dgm:t>
    </dgm:pt>
    <dgm:pt modelId="{47B339A4-49E9-4E27-B936-6C823E11B051}">
      <dgm:prSet/>
      <dgm:spPr/>
      <dgm:t>
        <a:bodyPr/>
        <a:lstStyle/>
        <a:p>
          <a:r>
            <a:rPr lang="en-GB" dirty="0">
              <a:latin typeface="DejaVuSans"/>
            </a:rPr>
            <a:t>Data from the medical record of the patient </a:t>
          </a:r>
          <a:endParaRPr lang="en-US" dirty="0">
            <a:latin typeface="DejaVuSans"/>
          </a:endParaRPr>
        </a:p>
      </dgm:t>
    </dgm:pt>
    <dgm:pt modelId="{EF8991D5-E992-4FDD-8AF3-4F9A0411AD37}" type="parTrans" cxnId="{75175560-9475-43FA-8BB9-292E4F7F555B}">
      <dgm:prSet/>
      <dgm:spPr/>
      <dgm:t>
        <a:bodyPr/>
        <a:lstStyle/>
        <a:p>
          <a:endParaRPr lang="en-US"/>
        </a:p>
      </dgm:t>
    </dgm:pt>
    <dgm:pt modelId="{BDBBFF8E-707A-4103-AE6C-DF949102A791}" type="sibTrans" cxnId="{75175560-9475-43FA-8BB9-292E4F7F555B}">
      <dgm:prSet/>
      <dgm:spPr/>
      <dgm:t>
        <a:bodyPr/>
        <a:lstStyle/>
        <a:p>
          <a:endParaRPr lang="en-US"/>
        </a:p>
      </dgm:t>
    </dgm:pt>
    <dgm:pt modelId="{5FEF41DA-02AA-4E74-A40C-5D1C3E74E65E}" type="pres">
      <dgm:prSet presAssocID="{356D7B7E-BB65-4934-996B-20CA5459F625}" presName="root" presStyleCnt="0">
        <dgm:presLayoutVars>
          <dgm:dir/>
          <dgm:resizeHandles val="exact"/>
        </dgm:presLayoutVars>
      </dgm:prSet>
      <dgm:spPr/>
    </dgm:pt>
    <dgm:pt modelId="{2CE83C96-FAFC-4744-80BA-A7CDE63972CD}" type="pres">
      <dgm:prSet presAssocID="{8817CA7E-8480-462D-96A7-638BA71350AB}" presName="compNode" presStyleCnt="0"/>
      <dgm:spPr/>
    </dgm:pt>
    <dgm:pt modelId="{DD27DD90-36AB-411D-ACB9-F367510BFE5E}" type="pres">
      <dgm:prSet presAssocID="{8817CA7E-8480-462D-96A7-638BA71350A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tch with solid fill"/>
        </a:ext>
      </dgm:extLst>
    </dgm:pt>
    <dgm:pt modelId="{5EEAAA0E-1FD5-4C57-BC5B-098D7DC412C2}" type="pres">
      <dgm:prSet presAssocID="{8817CA7E-8480-462D-96A7-638BA71350AB}" presName="spaceRect" presStyleCnt="0"/>
      <dgm:spPr/>
    </dgm:pt>
    <dgm:pt modelId="{3D26ABDD-8907-4CA7-BB78-D1C354F88FDF}" type="pres">
      <dgm:prSet presAssocID="{8817CA7E-8480-462D-96A7-638BA71350AB}" presName="textRect" presStyleLbl="revTx" presStyleIdx="0" presStyleCnt="3">
        <dgm:presLayoutVars>
          <dgm:chMax val="1"/>
          <dgm:chPref val="1"/>
        </dgm:presLayoutVars>
      </dgm:prSet>
      <dgm:spPr/>
    </dgm:pt>
    <dgm:pt modelId="{050896D5-952A-4F7F-8AD5-2015ECE87C6A}" type="pres">
      <dgm:prSet presAssocID="{64C4A2AD-6E57-4A7C-97B4-F5B3D4DAA813}" presName="sibTrans" presStyleCnt="0"/>
      <dgm:spPr/>
    </dgm:pt>
    <dgm:pt modelId="{52CF247C-FE0F-4942-92AD-6D9C83BF92C1}" type="pres">
      <dgm:prSet presAssocID="{640427FD-FFEC-464F-AD85-FF7CC1E0BB5C}" presName="compNode" presStyleCnt="0"/>
      <dgm:spPr/>
    </dgm:pt>
    <dgm:pt modelId="{6BFB9D5C-6828-4625-95E2-ACEF62D02D39}" type="pres">
      <dgm:prSet presAssocID="{640427FD-FFEC-464F-AD85-FF7CC1E0BB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67277170-7946-442F-832F-22546C1B2EAF}" type="pres">
      <dgm:prSet presAssocID="{640427FD-FFEC-464F-AD85-FF7CC1E0BB5C}" presName="spaceRect" presStyleCnt="0"/>
      <dgm:spPr/>
    </dgm:pt>
    <dgm:pt modelId="{C88742AA-0491-436F-B7D9-2A8473DB508C}" type="pres">
      <dgm:prSet presAssocID="{640427FD-FFEC-464F-AD85-FF7CC1E0BB5C}" presName="textRect" presStyleLbl="revTx" presStyleIdx="1" presStyleCnt="3">
        <dgm:presLayoutVars>
          <dgm:chMax val="1"/>
          <dgm:chPref val="1"/>
        </dgm:presLayoutVars>
      </dgm:prSet>
      <dgm:spPr/>
    </dgm:pt>
    <dgm:pt modelId="{F9F06463-11CE-4606-92F9-9053CB929153}" type="pres">
      <dgm:prSet presAssocID="{D6F94DAE-DAA7-4B2E-9DB6-34FD1839F572}" presName="sibTrans" presStyleCnt="0"/>
      <dgm:spPr/>
    </dgm:pt>
    <dgm:pt modelId="{30EFA1E5-4B71-4A4F-AF14-9788D8C39409}" type="pres">
      <dgm:prSet presAssocID="{47B339A4-49E9-4E27-B936-6C823E11B051}" presName="compNode" presStyleCnt="0"/>
      <dgm:spPr/>
    </dgm:pt>
    <dgm:pt modelId="{A51C1E57-CF53-45FA-A5F2-E1516AAD6901}" type="pres">
      <dgm:prSet presAssocID="{47B339A4-49E9-4E27-B936-6C823E11B0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9D62FCB-D609-4BDA-89EF-BC7CD65154EB}" type="pres">
      <dgm:prSet presAssocID="{47B339A4-49E9-4E27-B936-6C823E11B051}" presName="spaceRect" presStyleCnt="0"/>
      <dgm:spPr/>
    </dgm:pt>
    <dgm:pt modelId="{34CCAD9E-FE82-4BF7-AE0F-7CD34E7FC558}" type="pres">
      <dgm:prSet presAssocID="{47B339A4-49E9-4E27-B936-6C823E11B051}" presName="textRect" presStyleLbl="revTx" presStyleIdx="2" presStyleCnt="3">
        <dgm:presLayoutVars>
          <dgm:chMax val="1"/>
          <dgm:chPref val="1"/>
        </dgm:presLayoutVars>
      </dgm:prSet>
      <dgm:spPr/>
    </dgm:pt>
  </dgm:ptLst>
  <dgm:cxnLst>
    <dgm:cxn modelId="{B2840A3F-E102-44AA-99E1-F8C0AB134BC4}" type="presOf" srcId="{8817CA7E-8480-462D-96A7-638BA71350AB}" destId="{3D26ABDD-8907-4CA7-BB78-D1C354F88FDF}" srcOrd="0" destOrd="0" presId="urn:microsoft.com/office/officeart/2018/2/layout/IconLabelList"/>
    <dgm:cxn modelId="{75175560-9475-43FA-8BB9-292E4F7F555B}" srcId="{356D7B7E-BB65-4934-996B-20CA5459F625}" destId="{47B339A4-49E9-4E27-B936-6C823E11B051}" srcOrd="2" destOrd="0" parTransId="{EF8991D5-E992-4FDD-8AF3-4F9A0411AD37}" sibTransId="{BDBBFF8E-707A-4103-AE6C-DF949102A791}"/>
    <dgm:cxn modelId="{26A64E62-267A-4FA3-BC87-5D700796D95A}" type="presOf" srcId="{47B339A4-49E9-4E27-B936-6C823E11B051}" destId="{34CCAD9E-FE82-4BF7-AE0F-7CD34E7FC558}" srcOrd="0" destOrd="0" presId="urn:microsoft.com/office/officeart/2018/2/layout/IconLabelList"/>
    <dgm:cxn modelId="{732C2297-5BE8-441D-9226-0D05C9F0D018}" srcId="{356D7B7E-BB65-4934-996B-20CA5459F625}" destId="{8817CA7E-8480-462D-96A7-638BA71350AB}" srcOrd="0" destOrd="0" parTransId="{D770885E-FFC1-4AF3-9361-11860035343A}" sibTransId="{64C4A2AD-6E57-4A7C-97B4-F5B3D4DAA813}"/>
    <dgm:cxn modelId="{78B68FBB-316F-469D-8CCE-C2A6D015A212}" srcId="{356D7B7E-BB65-4934-996B-20CA5459F625}" destId="{640427FD-FFEC-464F-AD85-FF7CC1E0BB5C}" srcOrd="1" destOrd="0" parTransId="{9C1EED32-4ED1-4411-883E-77ECE048A9E9}" sibTransId="{D6F94DAE-DAA7-4B2E-9DB6-34FD1839F572}"/>
    <dgm:cxn modelId="{454A05CD-FA2E-4C91-B988-D29982D4757F}" type="presOf" srcId="{640427FD-FFEC-464F-AD85-FF7CC1E0BB5C}" destId="{C88742AA-0491-436F-B7D9-2A8473DB508C}" srcOrd="0" destOrd="0" presId="urn:microsoft.com/office/officeart/2018/2/layout/IconLabelList"/>
    <dgm:cxn modelId="{200477EF-D6B1-47ED-BAD1-B18ABE4C5CC4}" type="presOf" srcId="{356D7B7E-BB65-4934-996B-20CA5459F625}" destId="{5FEF41DA-02AA-4E74-A40C-5D1C3E74E65E}" srcOrd="0" destOrd="0" presId="urn:microsoft.com/office/officeart/2018/2/layout/IconLabelList"/>
    <dgm:cxn modelId="{CD9AC641-2D71-4D79-93E8-81F16D96AB0F}" type="presParOf" srcId="{5FEF41DA-02AA-4E74-A40C-5D1C3E74E65E}" destId="{2CE83C96-FAFC-4744-80BA-A7CDE63972CD}" srcOrd="0" destOrd="0" presId="urn:microsoft.com/office/officeart/2018/2/layout/IconLabelList"/>
    <dgm:cxn modelId="{47FE45C5-606B-4C78-9A34-918DDB917FFC}" type="presParOf" srcId="{2CE83C96-FAFC-4744-80BA-A7CDE63972CD}" destId="{DD27DD90-36AB-411D-ACB9-F367510BFE5E}" srcOrd="0" destOrd="0" presId="urn:microsoft.com/office/officeart/2018/2/layout/IconLabelList"/>
    <dgm:cxn modelId="{DE62B3E9-33FB-4346-9840-6DE1C12E2BBA}" type="presParOf" srcId="{2CE83C96-FAFC-4744-80BA-A7CDE63972CD}" destId="{5EEAAA0E-1FD5-4C57-BC5B-098D7DC412C2}" srcOrd="1" destOrd="0" presId="urn:microsoft.com/office/officeart/2018/2/layout/IconLabelList"/>
    <dgm:cxn modelId="{A6E97225-9443-4B79-8A19-469096B1242B}" type="presParOf" srcId="{2CE83C96-FAFC-4744-80BA-A7CDE63972CD}" destId="{3D26ABDD-8907-4CA7-BB78-D1C354F88FDF}" srcOrd="2" destOrd="0" presId="urn:microsoft.com/office/officeart/2018/2/layout/IconLabelList"/>
    <dgm:cxn modelId="{0BE1CFE7-5C5F-4EEC-816B-325552806696}" type="presParOf" srcId="{5FEF41DA-02AA-4E74-A40C-5D1C3E74E65E}" destId="{050896D5-952A-4F7F-8AD5-2015ECE87C6A}" srcOrd="1" destOrd="0" presId="urn:microsoft.com/office/officeart/2018/2/layout/IconLabelList"/>
    <dgm:cxn modelId="{7B3B0EDB-91E9-4408-988E-5EECF99B272B}" type="presParOf" srcId="{5FEF41DA-02AA-4E74-A40C-5D1C3E74E65E}" destId="{52CF247C-FE0F-4942-92AD-6D9C83BF92C1}" srcOrd="2" destOrd="0" presId="urn:microsoft.com/office/officeart/2018/2/layout/IconLabelList"/>
    <dgm:cxn modelId="{75CE5AC4-5629-4987-9FC0-7B0E487943FB}" type="presParOf" srcId="{52CF247C-FE0F-4942-92AD-6D9C83BF92C1}" destId="{6BFB9D5C-6828-4625-95E2-ACEF62D02D39}" srcOrd="0" destOrd="0" presId="urn:microsoft.com/office/officeart/2018/2/layout/IconLabelList"/>
    <dgm:cxn modelId="{2169C7E0-6B80-4B8D-9D78-A37EC6CF82C9}" type="presParOf" srcId="{52CF247C-FE0F-4942-92AD-6D9C83BF92C1}" destId="{67277170-7946-442F-832F-22546C1B2EAF}" srcOrd="1" destOrd="0" presId="urn:microsoft.com/office/officeart/2018/2/layout/IconLabelList"/>
    <dgm:cxn modelId="{0F33E52D-42EC-4497-A360-BE0106F86E9E}" type="presParOf" srcId="{52CF247C-FE0F-4942-92AD-6D9C83BF92C1}" destId="{C88742AA-0491-436F-B7D9-2A8473DB508C}" srcOrd="2" destOrd="0" presId="urn:microsoft.com/office/officeart/2018/2/layout/IconLabelList"/>
    <dgm:cxn modelId="{C9C3A535-DFC3-42DB-90DA-B40CB6F320C7}" type="presParOf" srcId="{5FEF41DA-02AA-4E74-A40C-5D1C3E74E65E}" destId="{F9F06463-11CE-4606-92F9-9053CB929153}" srcOrd="3" destOrd="0" presId="urn:microsoft.com/office/officeart/2018/2/layout/IconLabelList"/>
    <dgm:cxn modelId="{0E3D5118-3C9C-4901-ACBB-AA34EA9E8286}" type="presParOf" srcId="{5FEF41DA-02AA-4E74-A40C-5D1C3E74E65E}" destId="{30EFA1E5-4B71-4A4F-AF14-9788D8C39409}" srcOrd="4" destOrd="0" presId="urn:microsoft.com/office/officeart/2018/2/layout/IconLabelList"/>
    <dgm:cxn modelId="{F54589FB-3E17-4511-90B3-7154806CB321}" type="presParOf" srcId="{30EFA1E5-4B71-4A4F-AF14-9788D8C39409}" destId="{A51C1E57-CF53-45FA-A5F2-E1516AAD6901}" srcOrd="0" destOrd="0" presId="urn:microsoft.com/office/officeart/2018/2/layout/IconLabelList"/>
    <dgm:cxn modelId="{F66EEA4C-4358-433D-96BB-F7EDA514E1BB}" type="presParOf" srcId="{30EFA1E5-4B71-4A4F-AF14-9788D8C39409}" destId="{09D62FCB-D609-4BDA-89EF-BC7CD65154EB}" srcOrd="1" destOrd="0" presId="urn:microsoft.com/office/officeart/2018/2/layout/IconLabelList"/>
    <dgm:cxn modelId="{50D8B705-8C8F-4D80-925F-9195E9F38359}" type="presParOf" srcId="{30EFA1E5-4B71-4A4F-AF14-9788D8C39409}" destId="{34CCAD9E-FE82-4BF7-AE0F-7CD34E7FC55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11BBD-0DB9-4155-8A9C-3CD4D6697062}">
      <dsp:nvSpPr>
        <dsp:cNvPr id="0" name=""/>
        <dsp:cNvSpPr/>
      </dsp:nvSpPr>
      <dsp:spPr>
        <a:xfrm>
          <a:off x="97757" y="990647"/>
          <a:ext cx="899024" cy="89902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9D795-EF64-4318-BFD0-9D4601B6909B}">
      <dsp:nvSpPr>
        <dsp:cNvPr id="0" name=""/>
        <dsp:cNvSpPr/>
      </dsp:nvSpPr>
      <dsp:spPr>
        <a:xfrm>
          <a:off x="286553" y="1179442"/>
          <a:ext cx="521433" cy="521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C3DA34-0F7A-4A47-B119-F9ED223BDE1D}">
      <dsp:nvSpPr>
        <dsp:cNvPr id="0" name=""/>
        <dsp:cNvSpPr/>
      </dsp:nvSpPr>
      <dsp:spPr>
        <a:xfrm>
          <a:off x="1189429" y="990647"/>
          <a:ext cx="2119128" cy="89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DejaVuSans"/>
            </a:rPr>
            <a:t>Back-end Data Platform: </a:t>
          </a:r>
          <a:r>
            <a:rPr lang="en-US" sz="1100" kern="1200" dirty="0">
              <a:latin typeface="DejaVuSans"/>
            </a:rPr>
            <a:t>data which are securely collected from heterogeneous sources, are then </a:t>
          </a:r>
          <a:r>
            <a:rPr lang="en-US" sz="1100" kern="1200" dirty="0" err="1">
              <a:latin typeface="DejaVuSans"/>
            </a:rPr>
            <a:t>anonymised</a:t>
          </a:r>
          <a:r>
            <a:rPr lang="en-US" sz="1100" kern="1200" dirty="0">
              <a:latin typeface="DejaVuSans"/>
            </a:rPr>
            <a:t>, annotated and stored here</a:t>
          </a:r>
        </a:p>
      </dsp:txBody>
      <dsp:txXfrm>
        <a:off x="1189429" y="990647"/>
        <a:ext cx="2119128" cy="899024"/>
      </dsp:txXfrm>
    </dsp:sp>
    <dsp:sp modelId="{42E6E94B-0DB0-4846-AD21-EF3E9A17E1C5}">
      <dsp:nvSpPr>
        <dsp:cNvPr id="0" name=""/>
        <dsp:cNvSpPr/>
      </dsp:nvSpPr>
      <dsp:spPr>
        <a:xfrm>
          <a:off x="3677800" y="990647"/>
          <a:ext cx="899024" cy="89902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7504A-57C1-4643-B6D0-FA537FF0663E}">
      <dsp:nvSpPr>
        <dsp:cNvPr id="0" name=""/>
        <dsp:cNvSpPr/>
      </dsp:nvSpPr>
      <dsp:spPr>
        <a:xfrm>
          <a:off x="3866595" y="1179442"/>
          <a:ext cx="521433" cy="521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E3153-CDFF-458C-8B64-DF944FFC8073}">
      <dsp:nvSpPr>
        <dsp:cNvPr id="0" name=""/>
        <dsp:cNvSpPr/>
      </dsp:nvSpPr>
      <dsp:spPr>
        <a:xfrm>
          <a:off x="4769472" y="990647"/>
          <a:ext cx="2119128" cy="89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latin typeface="DejaVuSans"/>
            </a:rPr>
            <a:t>AI Engine: </a:t>
          </a:r>
          <a:r>
            <a:rPr lang="en-US" sz="1100" kern="1200" dirty="0">
              <a:latin typeface="DejaVuSans"/>
            </a:rPr>
            <a:t>built on top of the back-end platform, harvests and analyses data, extracts patterns, produces meaningful AI models and updates them accordingly, produces correlations</a:t>
          </a:r>
        </a:p>
      </dsp:txBody>
      <dsp:txXfrm>
        <a:off x="4769472" y="990647"/>
        <a:ext cx="2119128" cy="899024"/>
      </dsp:txXfrm>
    </dsp:sp>
    <dsp:sp modelId="{4F3497C2-3675-4AB0-A7F3-2E7E1122B1B6}">
      <dsp:nvSpPr>
        <dsp:cNvPr id="0" name=""/>
        <dsp:cNvSpPr/>
      </dsp:nvSpPr>
      <dsp:spPr>
        <a:xfrm>
          <a:off x="7257842" y="990647"/>
          <a:ext cx="899024" cy="89902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6CB95-0256-45A2-A0B4-652F30E296BC}">
      <dsp:nvSpPr>
        <dsp:cNvPr id="0" name=""/>
        <dsp:cNvSpPr/>
      </dsp:nvSpPr>
      <dsp:spPr>
        <a:xfrm>
          <a:off x="7446637" y="1179442"/>
          <a:ext cx="521433" cy="521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F8D02-E57A-47AD-8496-61617FE661AE}">
      <dsp:nvSpPr>
        <dsp:cNvPr id="0" name=""/>
        <dsp:cNvSpPr/>
      </dsp:nvSpPr>
      <dsp:spPr>
        <a:xfrm>
          <a:off x="8349514" y="990647"/>
          <a:ext cx="2119128" cy="899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latin typeface="DejaVuSans"/>
            </a:rPr>
            <a:t>A </a:t>
          </a:r>
          <a:r>
            <a:rPr lang="en-US" sz="1100" b="1" kern="1200" dirty="0">
              <a:latin typeface="DejaVuSans"/>
            </a:rPr>
            <a:t>downloadable application (ONCORELIEF Guardian Angel): </a:t>
          </a:r>
          <a:r>
            <a:rPr lang="en-US" sz="1100" kern="1200" dirty="0">
              <a:latin typeface="DejaVuSans"/>
            </a:rPr>
            <a:t>available for portable devices, connected to the ONCORELIEF platform and to the patients’ sensing devices. It runs locally and uses models produced by the AI engine to extract insights on the patient life and condition and make suggestions</a:t>
          </a:r>
        </a:p>
      </dsp:txBody>
      <dsp:txXfrm>
        <a:off x="8349514" y="990647"/>
        <a:ext cx="2119128" cy="899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7DD90-36AB-411D-ACB9-F367510BFE5E}">
      <dsp:nvSpPr>
        <dsp:cNvPr id="0" name=""/>
        <dsp:cNvSpPr/>
      </dsp:nvSpPr>
      <dsp:spPr>
        <a:xfrm>
          <a:off x="711598" y="362432"/>
          <a:ext cx="968972" cy="9689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6ABDD-8907-4CA7-BB78-D1C354F88FDF}">
      <dsp:nvSpPr>
        <dsp:cNvPr id="0" name=""/>
        <dsp:cNvSpPr/>
      </dsp:nvSpPr>
      <dsp:spPr>
        <a:xfrm>
          <a:off x="119448" y="1629505"/>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DejaVuSans"/>
            </a:rPr>
            <a:t>Measurements from wearable sensors</a:t>
          </a:r>
          <a:endParaRPr lang="en-US" sz="1600" kern="1200" dirty="0">
            <a:latin typeface="DejaVuSans"/>
          </a:endParaRPr>
        </a:p>
      </dsp:txBody>
      <dsp:txXfrm>
        <a:off x="119448" y="1629505"/>
        <a:ext cx="2153272" cy="720000"/>
      </dsp:txXfrm>
    </dsp:sp>
    <dsp:sp modelId="{6BFB9D5C-6828-4625-95E2-ACEF62D02D39}">
      <dsp:nvSpPr>
        <dsp:cNvPr id="0" name=""/>
        <dsp:cNvSpPr/>
      </dsp:nvSpPr>
      <dsp:spPr>
        <a:xfrm>
          <a:off x="3241693" y="362432"/>
          <a:ext cx="968972" cy="9689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8742AA-0491-436F-B7D9-2A8473DB508C}">
      <dsp:nvSpPr>
        <dsp:cNvPr id="0" name=""/>
        <dsp:cNvSpPr/>
      </dsp:nvSpPr>
      <dsp:spPr>
        <a:xfrm>
          <a:off x="2649543" y="1629505"/>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DejaVuSans"/>
            </a:rPr>
            <a:t>Data from questionnaires answered by the patients </a:t>
          </a:r>
          <a:endParaRPr lang="en-US" sz="1600" kern="1200" dirty="0">
            <a:latin typeface="DejaVuSans"/>
          </a:endParaRPr>
        </a:p>
      </dsp:txBody>
      <dsp:txXfrm>
        <a:off x="2649543" y="1629505"/>
        <a:ext cx="2153272" cy="720000"/>
      </dsp:txXfrm>
    </dsp:sp>
    <dsp:sp modelId="{A51C1E57-CF53-45FA-A5F2-E1516AAD6901}">
      <dsp:nvSpPr>
        <dsp:cNvPr id="0" name=""/>
        <dsp:cNvSpPr/>
      </dsp:nvSpPr>
      <dsp:spPr>
        <a:xfrm>
          <a:off x="5771788" y="362432"/>
          <a:ext cx="968972" cy="9689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CAD9E-FE82-4BF7-AE0F-7CD34E7FC558}">
      <dsp:nvSpPr>
        <dsp:cNvPr id="0" name=""/>
        <dsp:cNvSpPr/>
      </dsp:nvSpPr>
      <dsp:spPr>
        <a:xfrm>
          <a:off x="5179638" y="1629505"/>
          <a:ext cx="215327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GB" sz="1600" kern="1200" dirty="0">
              <a:latin typeface="DejaVuSans"/>
            </a:rPr>
            <a:t>Data from the medical record of the patient </a:t>
          </a:r>
          <a:endParaRPr lang="en-US" sz="1600" kern="1200" dirty="0">
            <a:latin typeface="DejaVuSans"/>
          </a:endParaRPr>
        </a:p>
      </dsp:txBody>
      <dsp:txXfrm>
        <a:off x="5179638" y="1629505"/>
        <a:ext cx="215327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26F4A6-8E41-463F-B70F-B89707926F96}" type="datetimeFigureOut">
              <a:rPr lang="en-GB" smtClean="0"/>
              <a:t>06/06/2022</a:t>
            </a:fld>
            <a:endParaRPr lang="en-GB"/>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EDBFAA-713F-44F2-9D12-83059CCD0554}" type="slidenum">
              <a:rPr lang="en-GB" smtClean="0"/>
              <a:t>‹#›</a:t>
            </a:fld>
            <a:endParaRPr lang="en-GB"/>
          </a:p>
        </p:txBody>
      </p:sp>
    </p:spTree>
    <p:extLst>
      <p:ext uri="{BB962C8B-B14F-4D97-AF65-F5344CB8AC3E}">
        <p14:creationId xmlns:p14="http://schemas.microsoft.com/office/powerpoint/2010/main" val="170497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AB0DA-BB60-4C82-83FB-FEABD4BD1339}" type="datetimeFigureOut">
              <a:rPr lang="en-GB" smtClean="0"/>
              <a:t>06/06/2022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1218A-FC91-4DA3-8154-21DD31593CD7}" type="slidenum">
              <a:rPr lang="en-GB" smtClean="0"/>
              <a:t>‹#›</a:t>
            </a:fld>
            <a:endParaRPr lang="en-GB"/>
          </a:p>
        </p:txBody>
      </p:sp>
    </p:spTree>
    <p:extLst>
      <p:ext uri="{BB962C8B-B14F-4D97-AF65-F5344CB8AC3E}">
        <p14:creationId xmlns:p14="http://schemas.microsoft.com/office/powerpoint/2010/main" val="319164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1</a:t>
            </a:fld>
            <a:endParaRPr lang="en-GB"/>
          </a:p>
        </p:txBody>
      </p:sp>
    </p:spTree>
    <p:extLst>
      <p:ext uri="{BB962C8B-B14F-4D97-AF65-F5344CB8AC3E}">
        <p14:creationId xmlns:p14="http://schemas.microsoft.com/office/powerpoint/2010/main" val="627795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666666"/>
              </a:solidFill>
              <a:effectLst/>
              <a:latin typeface="Source Sans Pro" panose="020B0503030403020204" pitchFamily="34" charset="0"/>
              <a:ea typeface="Source Sans Pro" panose="020B0503030403020204" pitchFamily="34" charset="0"/>
              <a:cs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7151218A-FC91-4DA3-8154-21DD31593CD7}" type="slidenum">
              <a:rPr lang="en-GB" smtClean="0"/>
              <a:t>10</a:t>
            </a:fld>
            <a:endParaRPr lang="en-GB"/>
          </a:p>
        </p:txBody>
      </p:sp>
    </p:spTree>
    <p:extLst>
      <p:ext uri="{BB962C8B-B14F-4D97-AF65-F5344CB8AC3E}">
        <p14:creationId xmlns:p14="http://schemas.microsoft.com/office/powerpoint/2010/main" val="2222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11</a:t>
            </a:fld>
            <a:endParaRPr lang="en-GB"/>
          </a:p>
        </p:txBody>
      </p:sp>
    </p:spTree>
    <p:extLst>
      <p:ext uri="{BB962C8B-B14F-4D97-AF65-F5344CB8AC3E}">
        <p14:creationId xmlns:p14="http://schemas.microsoft.com/office/powerpoint/2010/main" val="347469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7151218A-FC91-4DA3-8154-21DD31593CD7}" type="slidenum">
              <a:rPr lang="en-GB" smtClean="0"/>
              <a:t>12</a:t>
            </a:fld>
            <a:endParaRPr lang="en-GB"/>
          </a:p>
        </p:txBody>
      </p:sp>
    </p:spTree>
    <p:extLst>
      <p:ext uri="{BB962C8B-B14F-4D97-AF65-F5344CB8AC3E}">
        <p14:creationId xmlns:p14="http://schemas.microsoft.com/office/powerpoint/2010/main" val="151683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13</a:t>
            </a:fld>
            <a:endParaRPr lang="en-GB"/>
          </a:p>
        </p:txBody>
      </p:sp>
    </p:spTree>
    <p:extLst>
      <p:ext uri="{BB962C8B-B14F-4D97-AF65-F5344CB8AC3E}">
        <p14:creationId xmlns:p14="http://schemas.microsoft.com/office/powerpoint/2010/main" val="180158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14</a:t>
            </a:fld>
            <a:endParaRPr lang="en-GB"/>
          </a:p>
        </p:txBody>
      </p:sp>
    </p:spTree>
    <p:extLst>
      <p:ext uri="{BB962C8B-B14F-4D97-AF65-F5344CB8AC3E}">
        <p14:creationId xmlns:p14="http://schemas.microsoft.com/office/powerpoint/2010/main" val="148142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2</a:t>
            </a:fld>
            <a:endParaRPr lang="en-GB"/>
          </a:p>
        </p:txBody>
      </p:sp>
    </p:spTree>
    <p:extLst>
      <p:ext uri="{BB962C8B-B14F-4D97-AF65-F5344CB8AC3E}">
        <p14:creationId xmlns:p14="http://schemas.microsoft.com/office/powerpoint/2010/main" val="143863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3</a:t>
            </a:fld>
            <a:endParaRPr lang="en-GB"/>
          </a:p>
        </p:txBody>
      </p:sp>
    </p:spTree>
    <p:extLst>
      <p:ext uri="{BB962C8B-B14F-4D97-AF65-F5344CB8AC3E}">
        <p14:creationId xmlns:p14="http://schemas.microsoft.com/office/powerpoint/2010/main" val="408295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4</a:t>
            </a:fld>
            <a:endParaRPr lang="en-GB"/>
          </a:p>
        </p:txBody>
      </p:sp>
    </p:spTree>
    <p:extLst>
      <p:ext uri="{BB962C8B-B14F-4D97-AF65-F5344CB8AC3E}">
        <p14:creationId xmlns:p14="http://schemas.microsoft.com/office/powerpoint/2010/main" val="407933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5</a:t>
            </a:fld>
            <a:endParaRPr lang="en-GB"/>
          </a:p>
        </p:txBody>
      </p:sp>
    </p:spTree>
    <p:extLst>
      <p:ext uri="{BB962C8B-B14F-4D97-AF65-F5344CB8AC3E}">
        <p14:creationId xmlns:p14="http://schemas.microsoft.com/office/powerpoint/2010/main" val="304988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51218A-FC91-4DA3-8154-21DD31593CD7}" type="slidenum">
              <a:rPr lang="en-GB" smtClean="0"/>
              <a:t>6</a:t>
            </a:fld>
            <a:endParaRPr lang="en-GB"/>
          </a:p>
        </p:txBody>
      </p:sp>
    </p:spTree>
    <p:extLst>
      <p:ext uri="{BB962C8B-B14F-4D97-AF65-F5344CB8AC3E}">
        <p14:creationId xmlns:p14="http://schemas.microsoft.com/office/powerpoint/2010/main" val="177272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51218A-FC91-4DA3-8154-21DD31593CD7}" type="slidenum">
              <a:rPr lang="en-GB" smtClean="0"/>
              <a:t>7</a:t>
            </a:fld>
            <a:endParaRPr lang="en-GB"/>
          </a:p>
        </p:txBody>
      </p:sp>
    </p:spTree>
    <p:extLst>
      <p:ext uri="{BB962C8B-B14F-4D97-AF65-F5344CB8AC3E}">
        <p14:creationId xmlns:p14="http://schemas.microsoft.com/office/powerpoint/2010/main" val="67806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b="0" dirty="0"/>
              </a:p>
            </p:txBody>
          </p:sp>
        </mc:Choice>
        <mc:Fallback xmlns="">
          <p:sp>
            <p:nvSpPr>
              <p:cNvPr id="3" name="Notes Placeholder 2"/>
              <p:cNvSpPr>
                <a:spLocks noGrp="1"/>
              </p:cNvSpPr>
              <p:nvPr>
                <p:ph type="body" idx="1"/>
              </p:nvPr>
            </p:nvSpPr>
            <p:spPr/>
            <p:txBody>
              <a:bodyPr/>
              <a:lstStyle/>
              <a:p>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we propose two architectures that will be tested when the real data will be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First an RNN architecture is described, that is specifically designed for the clinical domain, combining static and dynamic information in order to predict future events. In this architecture, the training data consists of vectors that include information for every specific patient </a:t>
                </a:r>
                <a:r>
                  <a:rPr lang="en-GB"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𝑖</a:t>
                </a: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The first sub-vector contains the static data (from questionnaires and patient’s medical record) as well as the dynamic data (from the sensors). In this scheme, apart from the internal structure of the NN, the parameter </a:t>
                </a:r>
                <a:r>
                  <a:rPr lang="en-GB" sz="18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𝑡</a:t>
                </a: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has to be defined, in other words, the number of previous steps in the time-series that will be used for regression.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 literature, generative models such as LSTM NNs have been used to extract temporal information from dynamic data. Then this information can be combined with the static features in order to improve the classification performance.</a:t>
                </a: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300"/>
                  </a:spcBef>
                  <a:spcAft>
                    <a:spcPts val="300"/>
                  </a:spcAft>
                </a:pPr>
                <a:r>
                  <a:rPr lang="en-GB"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The architecture depicted in the second figure is inspired by these ideas. The static data are used to train a model that is most appropriate for this kind of data, such as a feed-forward neural network (Multi-Layer Perceptron, MLP) or a Random Forest. On the other hand, the dynamic data are used to train a deep neural network architecture, specifically a LSTM network, which is suitable for time-series data. The performance of both types of models can be measured with metrics such as the Mean Square Error (MSE). To produce the overall prediction of the QoL index, the outputs of these two types of models are used in combination as the input to a simpler model architecture, such as a shallow MLP or a Random Forest.</a:t>
                </a: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dirty="0"/>
              </a:p>
              <a:p>
                <a:r>
                  <a:rPr lang="en-GB" sz="1800" b="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Long </a:t>
                </a:r>
                <a:r>
                  <a:rPr lang="en-GB" sz="1800" b="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short-term memory (LSTM) network</a:t>
                </a:r>
                <a:endParaRPr lang="en-US" sz="1800" b="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rPr>
                  <a:t>Recurrent Neural Networks (RNN)</a:t>
                </a:r>
              </a:p>
              <a:p>
                <a:r>
                  <a:rPr lang="en-US" b="0" dirty="0"/>
                  <a:t>Rectified Linear Unit (</a:t>
                </a:r>
                <a:r>
                  <a:rPr lang="en-US" b="0" dirty="0" err="1"/>
                  <a:t>ReLU</a:t>
                </a:r>
                <a:r>
                  <a:rPr lang="en-US" b="0" dirty="0"/>
                  <a:t>)</a:t>
                </a:r>
              </a:p>
            </p:txBody>
          </p:sp>
        </mc:Fallback>
      </mc:AlternateContent>
      <p:sp>
        <p:nvSpPr>
          <p:cNvPr id="4" name="Slide Number Placeholder 3"/>
          <p:cNvSpPr>
            <a:spLocks noGrp="1"/>
          </p:cNvSpPr>
          <p:nvPr>
            <p:ph type="sldNum" sz="quarter" idx="10"/>
          </p:nvPr>
        </p:nvSpPr>
        <p:spPr/>
        <p:txBody>
          <a:bodyPr/>
          <a:lstStyle/>
          <a:p>
            <a:fld id="{7151218A-FC91-4DA3-8154-21DD31593CD7}" type="slidenum">
              <a:rPr lang="en-GB" smtClean="0"/>
              <a:t>8</a:t>
            </a:fld>
            <a:endParaRPr lang="en-GB"/>
          </a:p>
        </p:txBody>
      </p:sp>
    </p:spTree>
    <p:extLst>
      <p:ext uri="{BB962C8B-B14F-4D97-AF65-F5344CB8AC3E}">
        <p14:creationId xmlns:p14="http://schemas.microsoft.com/office/powerpoint/2010/main" val="60964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1218A-FC91-4DA3-8154-21DD31593CD7}" type="slidenum">
              <a:rPr lang="en-GB" smtClean="0"/>
              <a:t>9</a:t>
            </a:fld>
            <a:endParaRPr lang="en-GB"/>
          </a:p>
        </p:txBody>
      </p:sp>
    </p:spTree>
    <p:extLst>
      <p:ext uri="{BB962C8B-B14F-4D97-AF65-F5344CB8AC3E}">
        <p14:creationId xmlns:p14="http://schemas.microsoft.com/office/powerpoint/2010/main" val="414695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The Responsible AI Forum, Munich, 7 December 2021</a:t>
            </a:r>
            <a:endParaRPr lang="en-GB" dirty="0"/>
          </a:p>
        </p:txBody>
      </p:sp>
      <p:sp>
        <p:nvSpPr>
          <p:cNvPr id="6" name="Slide Number Placeholder 5"/>
          <p:cNvSpPr>
            <a:spLocks noGrp="1"/>
          </p:cNvSpPr>
          <p:nvPr>
            <p:ph type="sldNum" sz="quarter" idx="12"/>
          </p:nvPr>
        </p:nvSpPr>
        <p:spPr/>
        <p:txBody>
          <a:bodyPr/>
          <a:lstStyle/>
          <a:p>
            <a:fld id="{9A313E6C-2E64-47DF-938C-E78B1CB23968}" type="slidenum">
              <a:rPr lang="el-GR" smtClean="0"/>
              <a:pPr/>
              <a:t>‹#›</a:t>
            </a:fld>
            <a:endParaRPr lang="el-GR"/>
          </a:p>
        </p:txBody>
      </p:sp>
    </p:spTree>
    <p:extLst>
      <p:ext uri="{BB962C8B-B14F-4D97-AF65-F5344CB8AC3E}">
        <p14:creationId xmlns:p14="http://schemas.microsoft.com/office/powerpoint/2010/main" val="221956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GB"/>
              <a:t>The Responsible AI Forum, Munich, 7 December 2021</a:t>
            </a:r>
            <a:endParaRPr lang="en-GB" dirty="0"/>
          </a:p>
        </p:txBody>
      </p:sp>
      <p:sp>
        <p:nvSpPr>
          <p:cNvPr id="6" name="Slide Number Placeholder 5"/>
          <p:cNvSpPr>
            <a:spLocks noGrp="1"/>
          </p:cNvSpPr>
          <p:nvPr>
            <p:ph type="sldNum" sz="quarter" idx="12"/>
          </p:nvPr>
        </p:nvSpPr>
        <p:spPr/>
        <p:txBody>
          <a:bodyPr/>
          <a:lstStyle/>
          <a:p>
            <a:fld id="{9A313E6C-2E64-47DF-938C-E78B1CB23968}" type="slidenum">
              <a:rPr lang="el-GR" smtClean="0"/>
              <a:pPr/>
              <a:t>‹#›</a:t>
            </a:fld>
            <a:endParaRPr lang="el-GR"/>
          </a:p>
        </p:txBody>
      </p:sp>
    </p:spTree>
    <p:extLst>
      <p:ext uri="{BB962C8B-B14F-4D97-AF65-F5344CB8AC3E}">
        <p14:creationId xmlns:p14="http://schemas.microsoft.com/office/powerpoint/2010/main" val="31554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8F0F-DFF0-4E67-B243-553146C3157D}"/>
              </a:ext>
            </a:extLst>
          </p:cNvPr>
          <p:cNvSpPr>
            <a:spLocks noGrp="1"/>
          </p:cNvSpPr>
          <p:nvPr>
            <p:ph sz="half" idx="1"/>
          </p:nvPr>
        </p:nvSpPr>
        <p:spPr>
          <a:xfrm>
            <a:off x="838200" y="1412777"/>
            <a:ext cx="5181600" cy="4764187"/>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BCA5D6FA-25AB-4D4B-9D2D-D372886E7C6B}"/>
              </a:ext>
            </a:extLst>
          </p:cNvPr>
          <p:cNvSpPr>
            <a:spLocks noGrp="1"/>
          </p:cNvSpPr>
          <p:nvPr>
            <p:ph sz="half" idx="2"/>
          </p:nvPr>
        </p:nvSpPr>
        <p:spPr>
          <a:xfrm>
            <a:off x="6172200" y="1412777"/>
            <a:ext cx="5181600" cy="4764187"/>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8" name="Title 1">
            <a:extLst>
              <a:ext uri="{FF2B5EF4-FFF2-40B4-BE49-F238E27FC236}">
                <a16:creationId xmlns:a16="http://schemas.microsoft.com/office/drawing/2014/main" id="{ABB5594E-B8CB-4B77-A840-607999696A2F}"/>
              </a:ext>
            </a:extLst>
          </p:cNvPr>
          <p:cNvSpPr>
            <a:spLocks noGrp="1"/>
          </p:cNvSpPr>
          <p:nvPr>
            <p:ph type="title"/>
          </p:nvPr>
        </p:nvSpPr>
        <p:spPr>
          <a:xfrm>
            <a:off x="838200" y="136525"/>
            <a:ext cx="10515600" cy="772196"/>
          </a:xfrm>
        </p:spPr>
        <p:txBody>
          <a:bodyPr/>
          <a:lstStyle>
            <a:lvl1pPr>
              <a:defRPr>
                <a:latin typeface="Candara" panose="020E0502030303020204" pitchFamily="34" charset="0"/>
              </a:defRPr>
            </a:lvl1pPr>
          </a:lstStyle>
          <a:p>
            <a:r>
              <a:rPr lang="en-US"/>
              <a:t>Click to edit Master title style</a:t>
            </a:r>
            <a:endParaRPr lang="el-GR"/>
          </a:p>
        </p:txBody>
      </p:sp>
      <p:sp>
        <p:nvSpPr>
          <p:cNvPr id="9" name="Date Placeholder 3">
            <a:extLst>
              <a:ext uri="{FF2B5EF4-FFF2-40B4-BE49-F238E27FC236}">
                <a16:creationId xmlns:a16="http://schemas.microsoft.com/office/drawing/2014/main" id="{23AE8FD3-AEAE-42A7-BAF0-258C6ED17076}"/>
              </a:ext>
            </a:extLst>
          </p:cNvPr>
          <p:cNvSpPr>
            <a:spLocks noGrp="1"/>
          </p:cNvSpPr>
          <p:nvPr>
            <p:ph type="dt" sz="half" idx="10"/>
          </p:nvPr>
        </p:nvSpPr>
        <p:spPr>
          <a:xfrm>
            <a:off x="838200" y="6356352"/>
            <a:ext cx="7658067"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atin typeface="Candara" panose="020E0502030303020204" pitchFamily="34" charset="0"/>
              </a:defRPr>
            </a:lvl1pPr>
          </a:lstStyle>
          <a:p>
            <a:endParaRPr lang="en-GB" sz="1200" dirty="0">
              <a:solidFill>
                <a:prstClr val="black">
                  <a:tint val="75000"/>
                </a:prstClr>
              </a:solidFill>
              <a:latin typeface="Calibri" panose="020F0502020204030204"/>
            </a:endParaRPr>
          </a:p>
        </p:txBody>
      </p:sp>
      <p:sp>
        <p:nvSpPr>
          <p:cNvPr id="10" name="Slide Number Placeholder 5">
            <a:extLst>
              <a:ext uri="{FF2B5EF4-FFF2-40B4-BE49-F238E27FC236}">
                <a16:creationId xmlns:a16="http://schemas.microsoft.com/office/drawing/2014/main" id="{D8EE8D96-7914-46FF-8CBC-BD6376693073}"/>
              </a:ext>
            </a:extLst>
          </p:cNvPr>
          <p:cNvSpPr>
            <a:spLocks noGrp="1"/>
          </p:cNvSpPr>
          <p:nvPr>
            <p:ph type="sldNum" sz="quarter" idx="12"/>
          </p:nvPr>
        </p:nvSpPr>
        <p:spPr>
          <a:xfrm>
            <a:off x="8610600" y="6356352"/>
            <a:ext cx="2743200" cy="365125"/>
          </a:xfrm>
          <a:prstGeom prst="rect">
            <a:avLst/>
          </a:prstGeom>
        </p:spPr>
        <p:txBody>
          <a:bodyPr/>
          <a:lstStyle>
            <a:lvl1pPr>
              <a:defRPr>
                <a:latin typeface="Candara" panose="020E0502030303020204" pitchFamily="34" charset="0"/>
              </a:defRPr>
            </a:lvl1pPr>
          </a:lstStyle>
          <a:p>
            <a:fld id="{9A313E6C-2E64-47DF-938C-E78B1CB23968}" type="slidenum">
              <a:rPr lang="el-GR" smtClean="0"/>
              <a:pPr/>
              <a:t>‹#›</a:t>
            </a:fld>
            <a:endParaRPr lang="el-GR"/>
          </a:p>
        </p:txBody>
      </p:sp>
    </p:spTree>
    <p:extLst>
      <p:ext uri="{BB962C8B-B14F-4D97-AF65-F5344CB8AC3E}">
        <p14:creationId xmlns:p14="http://schemas.microsoft.com/office/powerpoint/2010/main" val="26661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bg>
      <p:bgRef idx="1001">
        <a:schemeClr val="bg1"/>
      </p:bgRef>
    </p:bg>
    <p:spTree>
      <p:nvGrpSpPr>
        <p:cNvPr id="1" name=""/>
        <p:cNvGrpSpPr/>
        <p:nvPr/>
      </p:nvGrpSpPr>
      <p:grpSpPr>
        <a:xfrm>
          <a:off x="0" y="0"/>
          <a:ext cx="0" cy="0"/>
          <a:chOff x="0" y="0"/>
          <a:chExt cx="0" cy="0"/>
        </a:xfrm>
      </p:grpSpPr>
      <p:sp>
        <p:nvSpPr>
          <p:cNvPr id="11" name="Title 7"/>
          <p:cNvSpPr>
            <a:spLocks noGrp="1"/>
          </p:cNvSpPr>
          <p:nvPr>
            <p:ph type="ctrTitle"/>
          </p:nvPr>
        </p:nvSpPr>
        <p:spPr>
          <a:xfrm>
            <a:off x="1871531" y="2348880"/>
            <a:ext cx="9068700" cy="1612776"/>
          </a:xfrm>
          <a:prstGeom prst="rect">
            <a:avLst/>
          </a:prstGeom>
        </p:spPr>
        <p:txBody>
          <a:bodyPr anchor="ctr" anchorCtr="0"/>
          <a:lstStyle>
            <a:lvl1pPr>
              <a:defRPr cap="all" baseline="0">
                <a:solidFill>
                  <a:schemeClr val="tx1">
                    <a:lumMod val="65000"/>
                  </a:schemeClr>
                </a:solidFill>
                <a:latin typeface="Candara" panose="020E0502030303020204" pitchFamily="34" charset="0"/>
              </a:defRPr>
            </a:lvl1pPr>
          </a:lstStyle>
          <a:p>
            <a:r>
              <a:rPr kumimoji="0" lang="en-US" dirty="0"/>
              <a:t>Click to edit Master title style</a:t>
            </a:r>
          </a:p>
        </p:txBody>
      </p:sp>
      <p:pic>
        <p:nvPicPr>
          <p:cNvPr id="2050" name="Picture 2" descr="D:\Elias\ERGA\ONCORELIEF\administrative\logos\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476672"/>
            <a:ext cx="3810000" cy="165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435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7400" y="191913"/>
            <a:ext cx="10570216" cy="7168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87400" y="1412776"/>
            <a:ext cx="10566400" cy="47641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87400" y="6356350"/>
            <a:ext cx="736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The Responsible AI Forum, Munich, 7 December 2021</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13E6C-2E64-47DF-938C-E78B1CB23968}" type="slidenum">
              <a:rPr lang="el-GR" smtClean="0"/>
              <a:pPr/>
              <a:t>‹#›</a:t>
            </a:fld>
            <a:endParaRPr lang="el-GR"/>
          </a:p>
        </p:txBody>
      </p:sp>
      <p:sp>
        <p:nvSpPr>
          <p:cNvPr id="7" name="Rectangle 6">
            <a:extLst>
              <a:ext uri="{FF2B5EF4-FFF2-40B4-BE49-F238E27FC236}">
                <a16:creationId xmlns:a16="http://schemas.microsoft.com/office/drawing/2014/main" id="{61FA5D07-BD7B-41D0-BDE8-903D157602CA}"/>
              </a:ext>
            </a:extLst>
          </p:cNvPr>
          <p:cNvSpPr/>
          <p:nvPr userDrawn="1"/>
        </p:nvSpPr>
        <p:spPr>
          <a:xfrm>
            <a:off x="0" y="980728"/>
            <a:ext cx="711200" cy="228600"/>
          </a:xfrm>
          <a:prstGeom prst="rect">
            <a:avLst/>
          </a:prstGeom>
          <a:solidFill>
            <a:schemeClr val="bg2">
              <a:lumMod val="9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1" dirty="0">
              <a:latin typeface="Candara" panose="020E0502030303020204" pitchFamily="34" charset="0"/>
            </a:endParaRPr>
          </a:p>
        </p:txBody>
      </p:sp>
      <p:sp>
        <p:nvSpPr>
          <p:cNvPr id="8" name="Rectangle 7">
            <a:extLst>
              <a:ext uri="{FF2B5EF4-FFF2-40B4-BE49-F238E27FC236}">
                <a16:creationId xmlns:a16="http://schemas.microsoft.com/office/drawing/2014/main" id="{1CDDE0C1-1F34-4DAA-B306-C856CA3C1273}"/>
              </a:ext>
            </a:extLst>
          </p:cNvPr>
          <p:cNvSpPr/>
          <p:nvPr userDrawn="1"/>
        </p:nvSpPr>
        <p:spPr>
          <a:xfrm>
            <a:off x="787400" y="980728"/>
            <a:ext cx="11404600" cy="228600"/>
          </a:xfrm>
          <a:prstGeom prst="rect">
            <a:avLst/>
          </a:prstGeom>
          <a:solidFill>
            <a:schemeClr val="accent6">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latin typeface="Candara" panose="020E0502030303020204" pitchFamily="34" charset="0"/>
            </a:endParaRPr>
          </a:p>
        </p:txBody>
      </p:sp>
    </p:spTree>
    <p:extLst>
      <p:ext uri="{BB962C8B-B14F-4D97-AF65-F5344CB8AC3E}">
        <p14:creationId xmlns:p14="http://schemas.microsoft.com/office/powerpoint/2010/main" val="140560967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49" r:id="rId3"/>
    <p:sldLayoutId id="214748396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mailto:Stefanos@suite5.e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0.png"/><Relationship Id="rId3" Type="http://schemas.openxmlformats.org/officeDocument/2006/relationships/image" Target="../media/image17.png"/><Relationship Id="rId7" Type="http://schemas.openxmlformats.org/officeDocument/2006/relationships/image" Target="../media/image60.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0.png"/><Relationship Id="rId5" Type="http://schemas.openxmlformats.org/officeDocument/2006/relationships/image" Target="../media/image40.png"/><Relationship Id="rId10" Type="http://schemas.openxmlformats.org/officeDocument/2006/relationships/image" Target="../media/image9.png"/><Relationship Id="rId4" Type="http://schemas.openxmlformats.org/officeDocument/2006/relationships/image" Target="../media/image30.png"/><Relationship Id="rId9"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416" y="2276872"/>
            <a:ext cx="10513168" cy="1080120"/>
          </a:xfrm>
        </p:spPr>
        <p:txBody>
          <a:bodyPr anchor="b">
            <a:normAutofit fontScale="90000"/>
          </a:bodyPr>
          <a:lstStyle/>
          <a:p>
            <a:pPr marL="0" marR="0" algn="ctr">
              <a:lnSpc>
                <a:spcPct val="107000"/>
              </a:lnSpc>
              <a:spcBef>
                <a:spcPts val="0"/>
              </a:spcBef>
              <a:spcAft>
                <a:spcPts val="0"/>
              </a:spcAft>
            </a:pPr>
            <a:r>
              <a:rPr lang="en-US" sz="2200" b="1" dirty="0">
                <a:effectLst/>
                <a:latin typeface="DejaVuSans"/>
                <a:ea typeface="Calibri" panose="020F0502020204030204" pitchFamily="34" charset="0"/>
                <a:cs typeface="Arial-BoldMT"/>
              </a:rPr>
              <a:t>Enhancing cancer patient’s well-being and health status improvement </a:t>
            </a:r>
            <a:br>
              <a:rPr lang="en-US" sz="2200" b="1" dirty="0">
                <a:effectLst/>
                <a:latin typeface="DejaVuSans"/>
                <a:ea typeface="Calibri" panose="020F0502020204030204" pitchFamily="34" charset="0"/>
                <a:cs typeface="Arial-BoldMT"/>
              </a:rPr>
            </a:br>
            <a:r>
              <a:rPr lang="en-US" sz="2200" b="1" dirty="0">
                <a:effectLst/>
                <a:latin typeface="DejaVuSans"/>
                <a:ea typeface="Calibri" panose="020F0502020204030204" pitchFamily="34" charset="0"/>
                <a:cs typeface="Arial-BoldMT"/>
              </a:rPr>
              <a:t>following treatment using AI methods</a:t>
            </a:r>
            <a:br>
              <a:rPr lang="en-US" sz="2200" b="1" dirty="0">
                <a:effectLst/>
                <a:latin typeface="DejaVuSans"/>
                <a:ea typeface="Calibri" panose="020F0502020204030204" pitchFamily="34" charset="0"/>
                <a:cs typeface="Arial-BoldMT"/>
              </a:rPr>
            </a:br>
            <a:r>
              <a:rPr lang="en-US" sz="2200" b="1" dirty="0">
                <a:effectLst/>
                <a:latin typeface="DejaVuSans"/>
                <a:ea typeface="Calibri" panose="020F0502020204030204" pitchFamily="34" charset="0"/>
                <a:cs typeface="Arial-BoldMT"/>
              </a:rPr>
              <a:t>project ONCORELIEF</a:t>
            </a:r>
            <a:endParaRPr lang="el-GR" sz="4000" dirty="0">
              <a:solidFill>
                <a:schemeClr val="tx1">
                  <a:lumMod val="50000"/>
                </a:schemeClr>
              </a:solidFill>
            </a:endParaRPr>
          </a:p>
        </p:txBody>
      </p:sp>
      <p:sp>
        <p:nvSpPr>
          <p:cNvPr id="6" name="TextBox 5">
            <a:extLst>
              <a:ext uri="{FF2B5EF4-FFF2-40B4-BE49-F238E27FC236}">
                <a16:creationId xmlns:a16="http://schemas.microsoft.com/office/drawing/2014/main" id="{1000A539-942E-4FE3-84AF-14D20C7D5272}"/>
              </a:ext>
            </a:extLst>
          </p:cNvPr>
          <p:cNvSpPr txBox="1"/>
          <p:nvPr/>
        </p:nvSpPr>
        <p:spPr>
          <a:xfrm>
            <a:off x="1055440" y="3356992"/>
            <a:ext cx="9937104" cy="2169825"/>
          </a:xfrm>
          <a:prstGeom prst="rect">
            <a:avLst/>
          </a:prstGeom>
          <a:noFill/>
        </p:spPr>
        <p:txBody>
          <a:bodyPr wrap="square" lIns="91440" tIns="45720" rIns="91440" bIns="45720" rtlCol="0" anchor="t">
            <a:spAutoFit/>
          </a:bodyPr>
          <a:lstStyle/>
          <a:p>
            <a:endParaRPr lang="en-US" b="1" dirty="0">
              <a:effectLst/>
              <a:latin typeface="DejaVuSans"/>
              <a:ea typeface="Calibri" panose="020F0502020204030204" pitchFamily="34" charset="0"/>
              <a:cs typeface="DejaVuSans-Bold"/>
            </a:endParaRPr>
          </a:p>
          <a:p>
            <a:r>
              <a:rPr lang="en-US" b="1" dirty="0">
                <a:effectLst/>
                <a:latin typeface="DejaVuSans"/>
                <a:ea typeface="Calibri" panose="020F0502020204030204" pitchFamily="34" charset="0"/>
                <a:cs typeface="DejaVuSans-Bold"/>
              </a:rPr>
              <a:t>S. Venios</a:t>
            </a:r>
            <a:r>
              <a:rPr lang="en-US" baseline="30000" dirty="0">
                <a:effectLst/>
                <a:latin typeface="DejaVuSans"/>
                <a:ea typeface="Calibri" panose="020F0502020204030204" pitchFamily="34" charset="0"/>
                <a:cs typeface="DejaVuSans"/>
              </a:rPr>
              <a:t>1</a:t>
            </a:r>
            <a:r>
              <a:rPr lang="en-US" dirty="0">
                <a:effectLst/>
                <a:latin typeface="DejaVuSans"/>
                <a:ea typeface="Calibri" panose="020F0502020204030204" pitchFamily="34" charset="0"/>
                <a:cs typeface="DejaVuSans"/>
              </a:rPr>
              <a:t>, S. Koussouris</a:t>
            </a:r>
            <a:r>
              <a:rPr lang="en-US" baseline="30000" dirty="0">
                <a:effectLst/>
                <a:latin typeface="DejaVuSans"/>
                <a:ea typeface="Calibri" panose="020F0502020204030204" pitchFamily="34" charset="0"/>
                <a:cs typeface="DejaVuSans"/>
              </a:rPr>
              <a:t>1</a:t>
            </a:r>
            <a:r>
              <a:rPr lang="en-US" dirty="0">
                <a:effectLst/>
                <a:latin typeface="DejaVuSans"/>
                <a:ea typeface="Calibri" panose="020F0502020204030204" pitchFamily="34" charset="0"/>
                <a:cs typeface="DejaVuSans"/>
              </a:rPr>
              <a:t>, A. Scherrer</a:t>
            </a:r>
            <a:r>
              <a:rPr lang="en-US" baseline="30000" dirty="0">
                <a:effectLst/>
                <a:latin typeface="DejaVuSans"/>
                <a:ea typeface="Calibri" panose="020F0502020204030204" pitchFamily="34" charset="0"/>
                <a:cs typeface="DejaVuSans"/>
              </a:rPr>
              <a:t>2</a:t>
            </a:r>
            <a:r>
              <a:rPr lang="en-US" dirty="0">
                <a:effectLst/>
                <a:latin typeface="DejaVuSans"/>
                <a:ea typeface="Calibri" panose="020F0502020204030204" pitchFamily="34" charset="0"/>
                <a:cs typeface="DejaVuSans"/>
              </a:rPr>
              <a:t>, S. </a:t>
            </a:r>
            <a:r>
              <a:rPr lang="en-US" dirty="0">
                <a:latin typeface="DejaVuSans"/>
                <a:ea typeface="Calibri" panose="020F0502020204030204" pitchFamily="34" charset="0"/>
                <a:cs typeface="DejaVuSans"/>
              </a:rPr>
              <a:t>Likothanassis</a:t>
            </a:r>
            <a:r>
              <a:rPr lang="en-US" baseline="30000" dirty="0">
                <a:latin typeface="DejaVuSans"/>
                <a:ea typeface="Calibri" panose="020F0502020204030204" pitchFamily="34" charset="0"/>
                <a:cs typeface="DejaVuSans"/>
              </a:rPr>
              <a:t>3,5</a:t>
            </a:r>
            <a:r>
              <a:rPr lang="en-US" dirty="0">
                <a:latin typeface="DejaVuSans"/>
                <a:ea typeface="Calibri" panose="020F0502020204030204" pitchFamily="34" charset="0"/>
                <a:cs typeface="DejaVuSans"/>
              </a:rPr>
              <a:t>,</a:t>
            </a:r>
            <a:r>
              <a:rPr lang="en-US" dirty="0">
                <a:effectLst/>
                <a:latin typeface="DejaVuSans"/>
                <a:ea typeface="Calibri" panose="020F0502020204030204" pitchFamily="34" charset="0"/>
                <a:cs typeface="DejaVuSans"/>
              </a:rPr>
              <a:t> F. Mousa</a:t>
            </a:r>
            <a:r>
              <a:rPr lang="en-US" baseline="30000" dirty="0">
                <a:effectLst/>
                <a:latin typeface="DejaVuSans"/>
                <a:ea typeface="Calibri" panose="020F0502020204030204" pitchFamily="34" charset="0"/>
                <a:cs typeface="DejaVuSans"/>
              </a:rPr>
              <a:t>4</a:t>
            </a:r>
            <a:r>
              <a:rPr lang="en-US" dirty="0">
                <a:effectLst/>
                <a:latin typeface="DejaVuSans"/>
                <a:ea typeface="Calibri" panose="020F0502020204030204" pitchFamily="34" charset="0"/>
                <a:cs typeface="DejaVuSans"/>
              </a:rPr>
              <a:t>, S. Diamantopoulos</a:t>
            </a:r>
            <a:r>
              <a:rPr lang="en-US" baseline="30000" dirty="0">
                <a:effectLst/>
                <a:latin typeface="DejaVuSans"/>
                <a:ea typeface="Calibri" panose="020F0502020204030204" pitchFamily="34" charset="0"/>
                <a:cs typeface="DejaVuSans"/>
              </a:rPr>
              <a:t>5</a:t>
            </a:r>
            <a:r>
              <a:rPr lang="en-US" dirty="0">
                <a:effectLst/>
                <a:latin typeface="DejaVuSans"/>
                <a:ea typeface="Calibri" panose="020F0502020204030204" pitchFamily="34" charset="0"/>
                <a:cs typeface="DejaVuSans"/>
              </a:rPr>
              <a:t>, M.</a:t>
            </a:r>
            <a:r>
              <a:rPr lang="en-US" dirty="0">
                <a:latin typeface="DejaVuSans"/>
                <a:ea typeface="Calibri" panose="020F0502020204030204" pitchFamily="34" charset="0"/>
                <a:cs typeface="Times New Roman"/>
              </a:rPr>
              <a:t> </a:t>
            </a:r>
            <a:r>
              <a:rPr lang="en-US" dirty="0">
                <a:effectLst/>
                <a:latin typeface="DejaVuSans"/>
                <a:ea typeface="Calibri" panose="020F0502020204030204" pitchFamily="34" charset="0"/>
                <a:cs typeface="DejaVuSans"/>
              </a:rPr>
              <a:t>Plakia</a:t>
            </a:r>
            <a:r>
              <a:rPr lang="en-US" baseline="30000" dirty="0">
                <a:effectLst/>
                <a:latin typeface="DejaVuSans"/>
                <a:ea typeface="Calibri" panose="020F0502020204030204" pitchFamily="34" charset="0"/>
                <a:cs typeface="DejaVuSans"/>
              </a:rPr>
              <a:t>5</a:t>
            </a:r>
          </a:p>
          <a:p>
            <a:br>
              <a:rPr lang="en-US" sz="2200" dirty="0">
                <a:effectLst/>
                <a:latin typeface="DejaVuSans"/>
                <a:ea typeface="Calibri" panose="020F0502020204030204" pitchFamily="34" charset="0"/>
                <a:cs typeface="Times New Roman" panose="02020603050405020304" pitchFamily="18" charset="0"/>
              </a:rPr>
            </a:br>
            <a:r>
              <a:rPr lang="en-US" sz="1100" baseline="30000" dirty="0">
                <a:effectLst/>
                <a:latin typeface="DejaVuSans"/>
                <a:ea typeface="Calibri" panose="020F0502020204030204" pitchFamily="34" charset="0"/>
                <a:cs typeface="ArialMT"/>
              </a:rPr>
              <a:t>1</a:t>
            </a:r>
            <a:r>
              <a:rPr lang="en-US" sz="1100" dirty="0">
                <a:effectLst/>
                <a:latin typeface="DejaVuSans"/>
                <a:ea typeface="Calibri" panose="020F0502020204030204" pitchFamily="34" charset="0"/>
                <a:cs typeface="ArialMT"/>
              </a:rPr>
              <a:t>Suite5 Data Intelligence Solutions Limited, Limassol, Cyprus</a:t>
            </a:r>
          </a:p>
          <a:p>
            <a:r>
              <a:rPr lang="en-US" sz="1100" baseline="30000" dirty="0">
                <a:effectLst/>
                <a:latin typeface="DejaVuSans"/>
                <a:ea typeface="Calibri" panose="020F0502020204030204" pitchFamily="34" charset="0"/>
                <a:cs typeface="ArialMT"/>
              </a:rPr>
              <a:t>2</a:t>
            </a:r>
            <a:r>
              <a:rPr lang="en-US" sz="1100" dirty="0">
                <a:effectLst/>
                <a:latin typeface="DejaVuSans"/>
                <a:ea typeface="Calibri" panose="020F0502020204030204" pitchFamily="34" charset="0"/>
                <a:cs typeface="ArialMT"/>
              </a:rPr>
              <a:t>Fraunhofer-Institut für Techno- und</a:t>
            </a:r>
            <a:r>
              <a:rPr lang="en-US" sz="1100" dirty="0">
                <a:latin typeface="DejaVuSans"/>
                <a:ea typeface="Calibri" panose="020F0502020204030204" pitchFamily="34" charset="0"/>
                <a:cs typeface="Times New Roman"/>
              </a:rPr>
              <a:t> </a:t>
            </a:r>
            <a:r>
              <a:rPr lang="en-US" sz="1100" dirty="0" err="1">
                <a:effectLst/>
                <a:latin typeface="DejaVuSans"/>
                <a:ea typeface="Calibri" panose="020F0502020204030204" pitchFamily="34" charset="0"/>
                <a:cs typeface="ArialMT"/>
              </a:rPr>
              <a:t>Wirtschaftsmathematik</a:t>
            </a:r>
            <a:r>
              <a:rPr lang="en-US" sz="1100" dirty="0">
                <a:effectLst/>
                <a:latin typeface="DejaVuSans"/>
                <a:ea typeface="Calibri" panose="020F0502020204030204" pitchFamily="34" charset="0"/>
                <a:cs typeface="ArialMT"/>
              </a:rPr>
              <a:t> ITWM, Kaiserslautern, Germany</a:t>
            </a:r>
          </a:p>
          <a:p>
            <a:r>
              <a:rPr lang="en-US" sz="1100" baseline="30000" dirty="0">
                <a:effectLst/>
                <a:latin typeface="DejaVuSans"/>
                <a:ea typeface="Calibri" panose="020F0502020204030204" pitchFamily="34" charset="0"/>
                <a:cs typeface="ArialMT"/>
              </a:rPr>
              <a:t>3</a:t>
            </a:r>
            <a:r>
              <a:rPr lang="en-US" sz="1100" dirty="0">
                <a:effectLst/>
                <a:latin typeface="DejaVuSans"/>
                <a:ea typeface="Calibri" panose="020F0502020204030204" pitchFamily="34" charset="0"/>
                <a:cs typeface="ArialMT"/>
              </a:rPr>
              <a:t>University of Patras, Patras and CERTH, Thessaloniki, Greece</a:t>
            </a:r>
          </a:p>
          <a:p>
            <a:r>
              <a:rPr lang="en-US" sz="1100" baseline="30000" dirty="0">
                <a:effectLst/>
                <a:latin typeface="DejaVuSans"/>
                <a:ea typeface="Calibri" panose="020F0502020204030204" pitchFamily="34" charset="0"/>
                <a:cs typeface="ArialMT"/>
              </a:rPr>
              <a:t>4</a:t>
            </a:r>
            <a:r>
              <a:rPr lang="en-US" sz="1100" dirty="0">
                <a:effectLst/>
                <a:latin typeface="DejaVuSans"/>
                <a:ea typeface="Calibri" panose="020F0502020204030204" pitchFamily="34" charset="0"/>
                <a:cs typeface="ArialMT"/>
              </a:rPr>
              <a:t>MCS Data Labs GmbH, Berlin, Germany</a:t>
            </a:r>
          </a:p>
          <a:p>
            <a:r>
              <a:rPr lang="en-US" sz="1100" baseline="30000" dirty="0">
                <a:effectLst/>
                <a:latin typeface="DejaVuSans"/>
                <a:ea typeface="Calibri" panose="020F0502020204030204" pitchFamily="34" charset="0"/>
                <a:cs typeface="ArialMT"/>
              </a:rPr>
              <a:t>5</a:t>
            </a:r>
            <a:r>
              <a:rPr lang="en-US" sz="1100" dirty="0">
                <a:effectLst/>
                <a:latin typeface="DejaVuSans"/>
                <a:ea typeface="Calibri" panose="020F0502020204030204" pitchFamily="34" charset="0"/>
                <a:cs typeface="ArialMT"/>
              </a:rPr>
              <a:t>EXUS AI Labs, Athens, Greece</a:t>
            </a:r>
          </a:p>
          <a:p>
            <a:r>
              <a:rPr lang="en-US" sz="1000" baseline="30000" dirty="0">
                <a:latin typeface="DejaVuSans"/>
              </a:rPr>
              <a:t>5</a:t>
            </a:r>
            <a:r>
              <a:rPr lang="en-US" sz="1000" dirty="0">
                <a:latin typeface="DejaVuSans"/>
              </a:rPr>
              <a:t> CERTH-ITI, Greece</a:t>
            </a:r>
          </a:p>
          <a:p>
            <a:endParaRPr lang="en-US" sz="1100" dirty="0">
              <a:latin typeface="DejaVuSans"/>
            </a:endParaRPr>
          </a:p>
        </p:txBody>
      </p:sp>
      <p:sp>
        <p:nvSpPr>
          <p:cNvPr id="7" name="TextBox 6">
            <a:extLst>
              <a:ext uri="{FF2B5EF4-FFF2-40B4-BE49-F238E27FC236}">
                <a16:creationId xmlns:a16="http://schemas.microsoft.com/office/drawing/2014/main" id="{38E9A364-8CF5-43BC-81B3-5704C7B0B810}"/>
              </a:ext>
            </a:extLst>
          </p:cNvPr>
          <p:cNvSpPr txBox="1"/>
          <p:nvPr/>
        </p:nvSpPr>
        <p:spPr>
          <a:xfrm>
            <a:off x="1847528" y="6056323"/>
            <a:ext cx="4968552" cy="553998"/>
          </a:xfrm>
          <a:prstGeom prst="rect">
            <a:avLst/>
          </a:prstGeom>
          <a:noFill/>
        </p:spPr>
        <p:txBody>
          <a:bodyPr wrap="square" rtlCol="0">
            <a:spAutoFit/>
          </a:bodyPr>
          <a:lstStyle/>
          <a:p>
            <a:r>
              <a:rPr lang="en-US" sz="1000" b="0" i="0" dirty="0">
                <a:effectLst/>
                <a:latin typeface="Kanit"/>
              </a:rPr>
              <a:t>This project has received funding from the European Union’s Horizon 2020 Framework </a:t>
            </a:r>
            <a:r>
              <a:rPr lang="en-US" sz="1000" b="0" i="0" dirty="0" err="1">
                <a:effectLst/>
                <a:latin typeface="Kanit"/>
              </a:rPr>
              <a:t>Programme</a:t>
            </a:r>
            <a:r>
              <a:rPr lang="en-US" sz="1000" b="0" i="0" dirty="0">
                <a:effectLst/>
                <a:latin typeface="Kanit"/>
              </a:rPr>
              <a:t> for Research and Innovation under grant agreement no 875392.</a:t>
            </a:r>
            <a:br>
              <a:rPr lang="en-US" sz="1000" dirty="0"/>
            </a:br>
            <a:r>
              <a:rPr lang="en-US" sz="1000" b="0" i="0" dirty="0">
                <a:effectLst/>
                <a:latin typeface="Kanit"/>
              </a:rPr>
              <a:t>Copyright © 2020 The ONCORELIEF Consortium</a:t>
            </a:r>
            <a:endParaRPr lang="en-US" sz="1000" dirty="0"/>
          </a:p>
        </p:txBody>
      </p:sp>
      <p:pic>
        <p:nvPicPr>
          <p:cNvPr id="9" name="Picture 8">
            <a:extLst>
              <a:ext uri="{FF2B5EF4-FFF2-40B4-BE49-F238E27FC236}">
                <a16:creationId xmlns:a16="http://schemas.microsoft.com/office/drawing/2014/main" id="{1CC9AD1F-DC5A-44D7-B124-BA692E492D0A}"/>
              </a:ext>
            </a:extLst>
          </p:cNvPr>
          <p:cNvPicPr>
            <a:picLocks noChangeAspect="1"/>
          </p:cNvPicPr>
          <p:nvPr/>
        </p:nvPicPr>
        <p:blipFill>
          <a:blip r:embed="rId3"/>
          <a:stretch>
            <a:fillRect/>
          </a:stretch>
        </p:blipFill>
        <p:spPr>
          <a:xfrm>
            <a:off x="1127448" y="6093296"/>
            <a:ext cx="720080" cy="480053"/>
          </a:xfrm>
          <a:prstGeom prst="rect">
            <a:avLst/>
          </a:prstGeom>
        </p:spPr>
      </p:pic>
      <p:pic>
        <p:nvPicPr>
          <p:cNvPr id="11" name="Picture 10">
            <a:extLst>
              <a:ext uri="{FF2B5EF4-FFF2-40B4-BE49-F238E27FC236}">
                <a16:creationId xmlns:a16="http://schemas.microsoft.com/office/drawing/2014/main" id="{2ABBD745-23B8-4169-9CFC-04C339BFD441}"/>
              </a:ext>
            </a:extLst>
          </p:cNvPr>
          <p:cNvPicPr>
            <a:picLocks noChangeAspect="1"/>
          </p:cNvPicPr>
          <p:nvPr/>
        </p:nvPicPr>
        <p:blipFill>
          <a:blip r:embed="rId4"/>
          <a:stretch>
            <a:fillRect/>
          </a:stretch>
        </p:blipFill>
        <p:spPr>
          <a:xfrm>
            <a:off x="8832304" y="5919407"/>
            <a:ext cx="2160240" cy="827829"/>
          </a:xfrm>
          <a:prstGeom prst="rect">
            <a:avLst/>
          </a:prstGeom>
        </p:spPr>
      </p:pic>
    </p:spTree>
    <p:extLst>
      <p:ext uri="{BB962C8B-B14F-4D97-AF65-F5344CB8AC3E}">
        <p14:creationId xmlns:p14="http://schemas.microsoft.com/office/powerpoint/2010/main" val="4202281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DE658A1-6202-436B-8644-5580C5868B73}"/>
              </a:ext>
            </a:extLst>
          </p:cNvPr>
          <p:cNvSpPr>
            <a:spLocks noGrp="1"/>
          </p:cNvSpPr>
          <p:nvPr>
            <p:ph type="title"/>
          </p:nvPr>
        </p:nvSpPr>
        <p:spPr>
          <a:xfrm>
            <a:off x="407368" y="3254886"/>
            <a:ext cx="3981854" cy="2216513"/>
          </a:xfrm>
        </p:spPr>
        <p:txBody>
          <a:bodyPr>
            <a:normAutofit/>
          </a:bodyPr>
          <a:lstStyle/>
          <a:p>
            <a:r>
              <a:rPr lang="en-US" dirty="0">
                <a:latin typeface="DejaVuSans"/>
              </a:rPr>
              <a:t>Heart </a:t>
            </a:r>
            <a:r>
              <a:rPr lang="en-US" dirty="0" err="1">
                <a:latin typeface="DejaVuSans"/>
              </a:rPr>
              <a:t>Reate</a:t>
            </a:r>
            <a:r>
              <a:rPr lang="en-US" dirty="0">
                <a:latin typeface="DejaVuSans"/>
              </a:rPr>
              <a:t> Variability (HRV) Calculation</a:t>
            </a:r>
            <a:endParaRPr lang="el-GR" dirty="0">
              <a:latin typeface="DejaVuSans"/>
            </a:endParaRPr>
          </a:p>
        </p:txBody>
      </p:sp>
      <p:sp>
        <p:nvSpPr>
          <p:cNvPr id="45" name="Arc 4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5" name="image6.png">
            <a:extLst>
              <a:ext uri="{FF2B5EF4-FFF2-40B4-BE49-F238E27FC236}">
                <a16:creationId xmlns:a16="http://schemas.microsoft.com/office/drawing/2014/main" id="{9C8ED735-A012-4384-89A6-30056893927F}"/>
              </a:ext>
            </a:extLst>
          </p:cNvPr>
          <p:cNvPicPr/>
          <p:nvPr/>
        </p:nvPicPr>
        <p:blipFill>
          <a:blip r:embed="rId3"/>
          <a:stretch>
            <a:fillRect/>
          </a:stretch>
        </p:blipFill>
        <p:spPr>
          <a:xfrm>
            <a:off x="659914" y="414360"/>
            <a:ext cx="10872172" cy="1984171"/>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39D0CE07-2291-431A-AE0A-941C0B92FAE8}"/>
              </a:ext>
            </a:extLst>
          </p:cNvPr>
          <p:cNvSpPr>
            <a:spLocks noGrp="1"/>
          </p:cNvSpPr>
          <p:nvPr>
            <p:ph idx="1"/>
          </p:nvPr>
        </p:nvSpPr>
        <p:spPr>
          <a:xfrm>
            <a:off x="4736188" y="2643399"/>
            <a:ext cx="7061088" cy="3951070"/>
          </a:xfrm>
        </p:spPr>
        <p:txBody>
          <a:bodyPr>
            <a:normAutofit fontScale="92500" lnSpcReduction="10000"/>
          </a:bodyPr>
          <a:lstStyle/>
          <a:p>
            <a:pPr marL="0" indent="0">
              <a:buNone/>
            </a:pPr>
            <a:r>
              <a:rPr lang="en-US" sz="1600" b="1" i="0" dirty="0">
                <a:effectLst/>
                <a:latin typeface="DejaVuSans"/>
              </a:rPr>
              <a:t>What it is?</a:t>
            </a:r>
          </a:p>
          <a:p>
            <a:pPr marL="0" indent="0">
              <a:buNone/>
            </a:pPr>
            <a:r>
              <a:rPr lang="en-US" sz="1600" b="0" i="0" dirty="0">
                <a:effectLst/>
                <a:latin typeface="DejaVuSans"/>
              </a:rPr>
              <a:t>An statistical report of the </a:t>
            </a:r>
          </a:p>
          <a:p>
            <a:pPr marL="0" indent="0">
              <a:buNone/>
            </a:pPr>
            <a:r>
              <a:rPr lang="en-US" sz="1600" b="0" i="0" dirty="0" err="1">
                <a:effectLst/>
                <a:latin typeface="DejaVuSans"/>
              </a:rPr>
              <a:t>behaviour</a:t>
            </a:r>
            <a:r>
              <a:rPr lang="en-US" sz="1600" b="0" i="0" dirty="0">
                <a:effectLst/>
                <a:latin typeface="DejaVuSans"/>
              </a:rPr>
              <a:t> of the heart beats.</a:t>
            </a:r>
          </a:p>
          <a:p>
            <a:pPr marL="0" indent="0">
              <a:buNone/>
            </a:pPr>
            <a:endParaRPr lang="en-US" sz="1600" b="0" i="0" dirty="0">
              <a:effectLst/>
              <a:latin typeface="DejaVuSans"/>
            </a:endParaRPr>
          </a:p>
          <a:p>
            <a:pPr marL="0" indent="0">
              <a:buNone/>
            </a:pPr>
            <a:r>
              <a:rPr lang="en-US" sz="1600" b="1" i="0" dirty="0">
                <a:effectLst/>
                <a:latin typeface="DejaVuSans"/>
              </a:rPr>
              <a:t>How is it calculated?</a:t>
            </a:r>
            <a:br>
              <a:rPr lang="en-US" sz="1600" dirty="0">
                <a:latin typeface="DejaVuSans"/>
              </a:rPr>
            </a:br>
            <a:br>
              <a:rPr lang="en-US" sz="1600" dirty="0">
                <a:latin typeface="DejaVuSans"/>
              </a:rPr>
            </a:br>
            <a:r>
              <a:rPr lang="en-US" sz="1600" dirty="0">
                <a:latin typeface="DejaVuSans"/>
              </a:rPr>
              <a:t>R</a:t>
            </a:r>
            <a:r>
              <a:rPr lang="en-US" sz="1600" b="0" i="0" dirty="0">
                <a:effectLst/>
                <a:latin typeface="DejaVuSans"/>
              </a:rPr>
              <a:t>aw PPG data is collected employing a wearable device in the wrist to generate a photoplethysmography (PPG) that detects blood volume changes in the microvascular bed of tissue is possible to monitor the cardiac cycle</a:t>
            </a:r>
          </a:p>
          <a:p>
            <a:pPr marL="0" indent="0">
              <a:buNone/>
            </a:pPr>
            <a:r>
              <a:rPr lang="en-US" sz="1600" b="0" i="0" dirty="0">
                <a:effectLst/>
                <a:latin typeface="DejaVuSans"/>
              </a:rPr>
              <a:t>Data is cleaned with filters and resampled</a:t>
            </a:r>
          </a:p>
          <a:p>
            <a:pPr marL="0" indent="0">
              <a:buNone/>
            </a:pPr>
            <a:r>
              <a:rPr lang="en-US" sz="1600" b="0" i="0" dirty="0">
                <a:effectLst/>
                <a:latin typeface="DejaVuSans"/>
              </a:rPr>
              <a:t>R to R peaks are detected</a:t>
            </a:r>
          </a:p>
          <a:p>
            <a:pPr marL="0" indent="0">
              <a:buNone/>
            </a:pPr>
            <a:r>
              <a:rPr lang="en-US" sz="1600" b="0" i="0" dirty="0">
                <a:effectLst/>
                <a:latin typeface="DejaVuSans"/>
              </a:rPr>
              <a:t>Inter Beat Intervals (IBI’s) are calculated based on the R to R peaks</a:t>
            </a:r>
          </a:p>
          <a:p>
            <a:pPr marL="0" indent="0">
              <a:buNone/>
            </a:pPr>
            <a:r>
              <a:rPr lang="en-US" sz="1600" b="0" i="0" dirty="0">
                <a:effectLst/>
                <a:latin typeface="DejaVuSans"/>
              </a:rPr>
              <a:t>HRV with 46 parameters in total is calculated (this is much more than usually used by doctors)</a:t>
            </a:r>
            <a:endParaRPr lang="el-GR" sz="1600" dirty="0">
              <a:latin typeface="DejaVuSans"/>
            </a:endParaRPr>
          </a:p>
        </p:txBody>
      </p:sp>
      <p:sp>
        <p:nvSpPr>
          <p:cNvPr id="4" name="Footer Placeholder 3">
            <a:extLst>
              <a:ext uri="{FF2B5EF4-FFF2-40B4-BE49-F238E27FC236}">
                <a16:creationId xmlns:a16="http://schemas.microsoft.com/office/drawing/2014/main" id="{EDFB44B2-EFD5-434B-BF4C-4E8FFD9E2EC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The Responsible AI Forum, Munich, 7 December 2021</a:t>
            </a:r>
          </a:p>
        </p:txBody>
      </p:sp>
      <p:sp>
        <p:nvSpPr>
          <p:cNvPr id="6" name="Slide Number Placeholder 5">
            <a:extLst>
              <a:ext uri="{FF2B5EF4-FFF2-40B4-BE49-F238E27FC236}">
                <a16:creationId xmlns:a16="http://schemas.microsoft.com/office/drawing/2014/main" id="{4BA71C33-AE01-4776-AAEA-455C82E6A9E8}"/>
              </a:ext>
            </a:extLst>
          </p:cNvPr>
          <p:cNvSpPr>
            <a:spLocks noGrp="1"/>
          </p:cNvSpPr>
          <p:nvPr>
            <p:ph type="sldNum" sz="quarter" idx="12"/>
          </p:nvPr>
        </p:nvSpPr>
        <p:spPr>
          <a:xfrm>
            <a:off x="8610600" y="6356350"/>
            <a:ext cx="2743200" cy="365125"/>
          </a:xfrm>
          <a:prstGeom prst="rect">
            <a:avLst/>
          </a:prstGeom>
        </p:spPr>
        <p:txBody>
          <a:bodyPr>
            <a:normAutofit/>
          </a:bodyPr>
          <a:lstStyle>
            <a:lvl1pPr>
              <a:defRPr>
                <a:latin typeface="Candara" panose="020E0502030303020204" pitchFamily="34" charset="0"/>
              </a:defRPr>
            </a:lvl1pPr>
          </a:lstStyle>
          <a:p>
            <a:pPr>
              <a:spcAft>
                <a:spcPts val="600"/>
              </a:spcAft>
            </a:pPr>
            <a:fld id="{9A313E6C-2E64-47DF-938C-E78B1CB23968}" type="slidenum">
              <a:rPr lang="el-GR" smtClean="0"/>
              <a:pPr>
                <a:spcAft>
                  <a:spcPts val="600"/>
                </a:spcAft>
              </a:pPr>
              <a:t>10</a:t>
            </a:fld>
            <a:endParaRPr lang="el-GR"/>
          </a:p>
        </p:txBody>
      </p:sp>
      <p:sp>
        <p:nvSpPr>
          <p:cNvPr id="8" name="Date Placeholder 3">
            <a:extLst>
              <a:ext uri="{FF2B5EF4-FFF2-40B4-BE49-F238E27FC236}">
                <a16:creationId xmlns:a16="http://schemas.microsoft.com/office/drawing/2014/main" id="{E466B47C-3B47-4B61-9C51-14BBD6561809}"/>
              </a:ext>
            </a:extLst>
          </p:cNvPr>
          <p:cNvSpPr txBox="1">
            <a:spLocks/>
          </p:cNvSpPr>
          <p:nvPr/>
        </p:nvSpPr>
        <p:spPr>
          <a:xfrm>
            <a:off x="787400" y="6356349"/>
            <a:ext cx="5743575" cy="365125"/>
          </a:xfrm>
          <a:prstGeom prst="rect">
            <a:avLst/>
          </a:prstGeom>
        </p:spPr>
        <p:txBody>
          <a:bodyPr/>
          <a:lstStyle>
            <a:defPPr>
              <a:defRPr lang="en-US"/>
            </a:defPPr>
            <a:lvl1pPr marL="0" algn="l" defTabSz="457200" rtl="0" eaLnBrk="1" latinLnBrk="0" hangingPunct="1">
              <a:defRPr sz="1800" kern="1200">
                <a:solidFill>
                  <a:schemeClr val="tx1"/>
                </a:solidFill>
                <a:latin typeface="Candara" panose="020E05020303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000" dirty="0"/>
          </a:p>
        </p:txBody>
      </p:sp>
    </p:spTree>
    <p:extLst>
      <p:ext uri="{BB962C8B-B14F-4D97-AF65-F5344CB8AC3E}">
        <p14:creationId xmlns:p14="http://schemas.microsoft.com/office/powerpoint/2010/main" val="283510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58A1-6202-436B-8644-5580C5868B73}"/>
              </a:ext>
            </a:extLst>
          </p:cNvPr>
          <p:cNvSpPr>
            <a:spLocks noGrp="1"/>
          </p:cNvSpPr>
          <p:nvPr>
            <p:ph type="title"/>
          </p:nvPr>
        </p:nvSpPr>
        <p:spPr/>
        <p:txBody>
          <a:bodyPr/>
          <a:lstStyle/>
          <a:p>
            <a:r>
              <a:rPr lang="en-US" dirty="0">
                <a:latin typeface="DejaVuSans"/>
              </a:rPr>
              <a:t>Stress Levels &amp; Sleep Quality Estimation</a:t>
            </a:r>
            <a:endParaRPr lang="el-GR" dirty="0">
              <a:latin typeface="DejaVuSans"/>
            </a:endParaRPr>
          </a:p>
        </p:txBody>
      </p:sp>
      <p:sp>
        <p:nvSpPr>
          <p:cNvPr id="3" name="Content Placeholder 2">
            <a:extLst>
              <a:ext uri="{FF2B5EF4-FFF2-40B4-BE49-F238E27FC236}">
                <a16:creationId xmlns:a16="http://schemas.microsoft.com/office/drawing/2014/main" id="{39D0CE07-2291-431A-AE0A-941C0B92FAE8}"/>
              </a:ext>
            </a:extLst>
          </p:cNvPr>
          <p:cNvSpPr>
            <a:spLocks noGrp="1"/>
          </p:cNvSpPr>
          <p:nvPr>
            <p:ph idx="1"/>
          </p:nvPr>
        </p:nvSpPr>
        <p:spPr>
          <a:xfrm>
            <a:off x="787400" y="1412776"/>
            <a:ext cx="3940448" cy="5112568"/>
          </a:xfrm>
        </p:spPr>
        <p:txBody>
          <a:bodyPr>
            <a:normAutofit/>
          </a:bodyPr>
          <a:lstStyle/>
          <a:p>
            <a:pPr marL="0" indent="0">
              <a:buNone/>
            </a:pPr>
            <a:r>
              <a:rPr lang="en-US" sz="1800" b="0" i="0" dirty="0">
                <a:solidFill>
                  <a:srgbClr val="222222"/>
                </a:solidFill>
                <a:effectLst/>
                <a:latin typeface="DejaVuSans"/>
              </a:rPr>
              <a:t>The normalized HRV is used as input for </a:t>
            </a:r>
            <a:r>
              <a:rPr lang="en-US" sz="1800" dirty="0">
                <a:latin typeface="DejaVuSans"/>
              </a:rPr>
              <a:t>Convolutional Neural Networks </a:t>
            </a:r>
            <a:r>
              <a:rPr lang="en-US" sz="1800" b="0" i="0" dirty="0">
                <a:solidFill>
                  <a:srgbClr val="222222"/>
                </a:solidFill>
                <a:effectLst/>
                <a:latin typeface="DejaVuSans"/>
              </a:rPr>
              <a:t>(CNNs) to:</a:t>
            </a:r>
          </a:p>
          <a:p>
            <a:pPr marL="0" indent="0">
              <a:buNone/>
            </a:pPr>
            <a:r>
              <a:rPr lang="en-US" sz="1800" b="1" i="0" dirty="0">
                <a:solidFill>
                  <a:srgbClr val="222222"/>
                </a:solidFill>
                <a:effectLst/>
                <a:latin typeface="DejaVuSans"/>
              </a:rPr>
              <a:t>estimate stress levels</a:t>
            </a:r>
          </a:p>
          <a:p>
            <a:pPr marL="0" indent="0">
              <a:buNone/>
            </a:pPr>
            <a:r>
              <a:rPr lang="en-US" sz="1800" dirty="0">
                <a:solidFill>
                  <a:srgbClr val="222222"/>
                </a:solidFill>
                <a:latin typeface="DejaVuSans"/>
              </a:rPr>
              <a:t>to identify features of the </a:t>
            </a:r>
            <a:r>
              <a:rPr lang="en-US" sz="1800" dirty="0" err="1">
                <a:solidFill>
                  <a:srgbClr val="222222"/>
                </a:solidFill>
                <a:latin typeface="DejaVuSans"/>
              </a:rPr>
              <a:t>photoplethysmogram</a:t>
            </a:r>
            <a:r>
              <a:rPr lang="en-US" sz="1800" dirty="0">
                <a:solidFill>
                  <a:srgbClr val="222222"/>
                </a:solidFill>
                <a:latin typeface="DejaVuSans"/>
              </a:rPr>
              <a:t> (PPG) pulse wave which are indicative of mental stress. </a:t>
            </a:r>
          </a:p>
          <a:p>
            <a:pPr marL="0" indent="0">
              <a:buNone/>
            </a:pPr>
            <a:endParaRPr lang="en-US" sz="1800" dirty="0">
              <a:solidFill>
                <a:srgbClr val="222222"/>
              </a:solidFill>
              <a:latin typeface="DejaVuSans"/>
            </a:endParaRPr>
          </a:p>
          <a:p>
            <a:pPr marL="0" indent="0">
              <a:buNone/>
            </a:pPr>
            <a:r>
              <a:rPr lang="en-US" sz="1800" b="1" i="0" dirty="0">
                <a:solidFill>
                  <a:srgbClr val="222222"/>
                </a:solidFill>
                <a:effectLst/>
                <a:latin typeface="DejaVuSans"/>
              </a:rPr>
              <a:t>assess </a:t>
            </a:r>
            <a:r>
              <a:rPr lang="en-US" sz="1800" b="1" dirty="0">
                <a:solidFill>
                  <a:srgbClr val="222222"/>
                </a:solidFill>
                <a:latin typeface="DejaVuSans"/>
              </a:rPr>
              <a:t>s</a:t>
            </a:r>
            <a:r>
              <a:rPr lang="en-US" sz="1800" b="1" i="0" dirty="0">
                <a:solidFill>
                  <a:srgbClr val="222222"/>
                </a:solidFill>
                <a:effectLst/>
                <a:latin typeface="DejaVuSans"/>
              </a:rPr>
              <a:t>leep quality</a:t>
            </a:r>
          </a:p>
          <a:p>
            <a:pPr marL="0" indent="0">
              <a:buNone/>
            </a:pPr>
            <a:r>
              <a:rPr lang="en-US" sz="1800" b="0" i="0" dirty="0">
                <a:solidFill>
                  <a:srgbClr val="222222"/>
                </a:solidFill>
                <a:effectLst/>
                <a:latin typeface="DejaVuSans"/>
              </a:rPr>
              <a:t>A full CNN was trained to classify the sleep stages. Two DNN work in the backend: one estimates the four sleep stages and the second estimates whether the person is asleep or not.</a:t>
            </a:r>
          </a:p>
        </p:txBody>
      </p:sp>
      <p:sp>
        <p:nvSpPr>
          <p:cNvPr id="6" name="Slide Number Placeholder 5">
            <a:extLst>
              <a:ext uri="{FF2B5EF4-FFF2-40B4-BE49-F238E27FC236}">
                <a16:creationId xmlns:a16="http://schemas.microsoft.com/office/drawing/2014/main" id="{4BA71C33-AE01-4776-AAEA-455C82E6A9E8}"/>
              </a:ext>
            </a:extLst>
          </p:cNvPr>
          <p:cNvSpPr>
            <a:spLocks noGrp="1"/>
          </p:cNvSpPr>
          <p:nvPr>
            <p:ph type="sldNum" sz="quarter" idx="12"/>
          </p:nvPr>
        </p:nvSpPr>
        <p:spPr>
          <a:xfrm>
            <a:off x="8610600" y="6356350"/>
            <a:ext cx="2743200" cy="365125"/>
          </a:xfrm>
          <a:prstGeom prst="rect">
            <a:avLst/>
          </a:prstGeom>
        </p:spPr>
        <p:txBody>
          <a:bodyPr/>
          <a:lstStyle>
            <a:lvl1pPr>
              <a:defRPr>
                <a:latin typeface="Candara" panose="020E0502030303020204" pitchFamily="34" charset="0"/>
              </a:defRPr>
            </a:lvl1pPr>
          </a:lstStyle>
          <a:p>
            <a:fld id="{9A313E6C-2E64-47DF-938C-E78B1CB23968}" type="slidenum">
              <a:rPr lang="el-GR" sz="1200"/>
              <a:pPr/>
              <a:t>11</a:t>
            </a:fld>
            <a:endParaRPr lang="el-GR" sz="1000" dirty="0"/>
          </a:p>
        </p:txBody>
      </p:sp>
      <p:sp>
        <p:nvSpPr>
          <p:cNvPr id="8" name="Date Placeholder 3">
            <a:extLst>
              <a:ext uri="{FF2B5EF4-FFF2-40B4-BE49-F238E27FC236}">
                <a16:creationId xmlns:a16="http://schemas.microsoft.com/office/drawing/2014/main" id="{E466B47C-3B47-4B61-9C51-14BBD6561809}"/>
              </a:ext>
            </a:extLst>
          </p:cNvPr>
          <p:cNvSpPr txBox="1">
            <a:spLocks/>
          </p:cNvSpPr>
          <p:nvPr/>
        </p:nvSpPr>
        <p:spPr>
          <a:xfrm>
            <a:off x="787400" y="6356349"/>
            <a:ext cx="5743575" cy="365125"/>
          </a:xfrm>
          <a:prstGeom prst="rect">
            <a:avLst/>
          </a:prstGeom>
        </p:spPr>
        <p:txBody>
          <a:bodyPr/>
          <a:lstStyle>
            <a:defPPr>
              <a:defRPr lang="en-US"/>
            </a:defPPr>
            <a:lvl1pPr marL="0" algn="l" defTabSz="457200" rtl="0" eaLnBrk="1" latinLnBrk="0" hangingPunct="1">
              <a:defRPr sz="1800" kern="1200">
                <a:solidFill>
                  <a:schemeClr val="tx1"/>
                </a:solidFill>
                <a:latin typeface="Candara" panose="020E05020303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000" dirty="0"/>
          </a:p>
        </p:txBody>
      </p:sp>
      <p:sp>
        <p:nvSpPr>
          <p:cNvPr id="4" name="Footer Placeholder 3">
            <a:extLst>
              <a:ext uri="{FF2B5EF4-FFF2-40B4-BE49-F238E27FC236}">
                <a16:creationId xmlns:a16="http://schemas.microsoft.com/office/drawing/2014/main" id="{EDFB44B2-EFD5-434B-BF4C-4E8FFD9E2EC8}"/>
              </a:ext>
            </a:extLst>
          </p:cNvPr>
          <p:cNvSpPr>
            <a:spLocks noGrp="1"/>
          </p:cNvSpPr>
          <p:nvPr>
            <p:ph type="ftr" sz="quarter" idx="11"/>
          </p:nvPr>
        </p:nvSpPr>
        <p:spPr/>
        <p:txBody>
          <a:bodyPr/>
          <a:lstStyle/>
          <a:p>
            <a:r>
              <a:rPr lang="en-GB" dirty="0"/>
              <a:t>The Responsible AI Forum, Munich, 7 December 2021</a:t>
            </a:r>
          </a:p>
        </p:txBody>
      </p:sp>
      <p:sp>
        <p:nvSpPr>
          <p:cNvPr id="9" name="TextBox 8">
            <a:extLst>
              <a:ext uri="{FF2B5EF4-FFF2-40B4-BE49-F238E27FC236}">
                <a16:creationId xmlns:a16="http://schemas.microsoft.com/office/drawing/2014/main" id="{A8BF6A3F-55C7-4375-9284-F862E7EF1EEC}"/>
              </a:ext>
            </a:extLst>
          </p:cNvPr>
          <p:cNvSpPr txBox="1"/>
          <p:nvPr/>
        </p:nvSpPr>
        <p:spPr>
          <a:xfrm>
            <a:off x="8904312" y="3396411"/>
            <a:ext cx="2376264" cy="261610"/>
          </a:xfrm>
          <a:prstGeom prst="rect">
            <a:avLst/>
          </a:prstGeom>
          <a:noFill/>
        </p:spPr>
        <p:txBody>
          <a:bodyPr wrap="square">
            <a:spAutoFit/>
          </a:bodyPr>
          <a:lstStyle/>
          <a:p>
            <a:r>
              <a:rPr lang="en-US" sz="1100" dirty="0">
                <a:effectLst/>
                <a:latin typeface="DejaVuSans"/>
                <a:ea typeface="Source Sans Pro" panose="020B0503030403020204" pitchFamily="34" charset="0"/>
                <a:cs typeface="Source Sans Pro" panose="020B0503030403020204" pitchFamily="34" charset="0"/>
              </a:rPr>
              <a:t>Testing app for the stress inference</a:t>
            </a:r>
            <a:endParaRPr lang="en-US" sz="1100" dirty="0">
              <a:latin typeface="DejaVuSans"/>
            </a:endParaRPr>
          </a:p>
        </p:txBody>
      </p:sp>
      <p:pic>
        <p:nvPicPr>
          <p:cNvPr id="10" name="image28.png">
            <a:extLst>
              <a:ext uri="{FF2B5EF4-FFF2-40B4-BE49-F238E27FC236}">
                <a16:creationId xmlns:a16="http://schemas.microsoft.com/office/drawing/2014/main" id="{2217483E-0F8C-443A-81B9-407E85E0B5ED}"/>
              </a:ext>
            </a:extLst>
          </p:cNvPr>
          <p:cNvPicPr/>
          <p:nvPr/>
        </p:nvPicPr>
        <p:blipFill>
          <a:blip r:embed="rId3"/>
          <a:srcRect t="33564"/>
          <a:stretch>
            <a:fillRect/>
          </a:stretch>
        </p:blipFill>
        <p:spPr>
          <a:xfrm>
            <a:off x="5306839" y="4372196"/>
            <a:ext cx="4273183" cy="2200176"/>
          </a:xfrm>
          <a:prstGeom prst="rect">
            <a:avLst/>
          </a:prstGeom>
          <a:ln/>
        </p:spPr>
      </p:pic>
      <p:pic>
        <p:nvPicPr>
          <p:cNvPr id="11" name="image5.png">
            <a:extLst>
              <a:ext uri="{FF2B5EF4-FFF2-40B4-BE49-F238E27FC236}">
                <a16:creationId xmlns:a16="http://schemas.microsoft.com/office/drawing/2014/main" id="{A98A2392-FD71-4566-8DF6-229ED1CF7D28}"/>
              </a:ext>
            </a:extLst>
          </p:cNvPr>
          <p:cNvPicPr/>
          <p:nvPr/>
        </p:nvPicPr>
        <p:blipFill>
          <a:blip r:embed="rId4"/>
          <a:srcRect l="10327" t="7333" r="9400" b="65063"/>
          <a:stretch>
            <a:fillRect/>
          </a:stretch>
        </p:blipFill>
        <p:spPr>
          <a:xfrm>
            <a:off x="4799856" y="3789040"/>
            <a:ext cx="5099436" cy="523094"/>
          </a:xfrm>
          <a:prstGeom prst="rect">
            <a:avLst/>
          </a:prstGeom>
          <a:ln/>
        </p:spPr>
      </p:pic>
      <p:sp>
        <p:nvSpPr>
          <p:cNvPr id="12" name="TextBox 11">
            <a:extLst>
              <a:ext uri="{FF2B5EF4-FFF2-40B4-BE49-F238E27FC236}">
                <a16:creationId xmlns:a16="http://schemas.microsoft.com/office/drawing/2014/main" id="{39527D89-46DB-49C6-8BCB-DE610BF7C777}"/>
              </a:ext>
            </a:extLst>
          </p:cNvPr>
          <p:cNvSpPr txBox="1"/>
          <p:nvPr/>
        </p:nvSpPr>
        <p:spPr>
          <a:xfrm>
            <a:off x="5159896" y="6493325"/>
            <a:ext cx="6095170" cy="261610"/>
          </a:xfrm>
          <a:prstGeom prst="rect">
            <a:avLst/>
          </a:prstGeom>
          <a:noFill/>
        </p:spPr>
        <p:txBody>
          <a:bodyPr wrap="square">
            <a:spAutoFit/>
          </a:bodyPr>
          <a:lstStyle/>
          <a:p>
            <a:r>
              <a:rPr lang="en-US" sz="1100" dirty="0">
                <a:effectLst/>
                <a:latin typeface="DejaVuSans"/>
                <a:ea typeface="Source Sans Pro" panose="020B0503030403020204" pitchFamily="34" charset="0"/>
                <a:cs typeface="Source Sans Pro" panose="020B0503030403020204" pitchFamily="34" charset="0"/>
              </a:rPr>
              <a:t>Resulting hypnogram from the DNN inference, given the Raw PPG signal (top)</a:t>
            </a:r>
            <a:endParaRPr lang="en-US" sz="1100" dirty="0">
              <a:latin typeface="DejaVuSans"/>
            </a:endParaRPr>
          </a:p>
        </p:txBody>
      </p:sp>
      <p:pic>
        <p:nvPicPr>
          <p:cNvPr id="13" name="image4.png">
            <a:extLst>
              <a:ext uri="{FF2B5EF4-FFF2-40B4-BE49-F238E27FC236}">
                <a16:creationId xmlns:a16="http://schemas.microsoft.com/office/drawing/2014/main" id="{C04449FB-79C6-4752-BD7E-968E54CCB8C9}"/>
              </a:ext>
            </a:extLst>
          </p:cNvPr>
          <p:cNvPicPr/>
          <p:nvPr/>
        </p:nvPicPr>
        <p:blipFill>
          <a:blip r:embed="rId5"/>
          <a:srcRect t="1418"/>
          <a:stretch>
            <a:fillRect/>
          </a:stretch>
        </p:blipFill>
        <p:spPr>
          <a:xfrm>
            <a:off x="7534275" y="908720"/>
            <a:ext cx="4657725" cy="2417445"/>
          </a:xfrm>
          <a:prstGeom prst="rect">
            <a:avLst/>
          </a:prstGeom>
          <a:ln/>
        </p:spPr>
      </p:pic>
    </p:spTree>
    <p:extLst>
      <p:ext uri="{BB962C8B-B14F-4D97-AF65-F5344CB8AC3E}">
        <p14:creationId xmlns:p14="http://schemas.microsoft.com/office/powerpoint/2010/main" val="136414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0FBCE32D-13E0-4ACA-9AE8-A47195278AF0}"/>
              </a:ext>
            </a:extLst>
          </p:cNvPr>
          <p:cNvSpPr txBox="1">
            <a:spLocks/>
          </p:cNvSpPr>
          <p:nvPr/>
        </p:nvSpPr>
        <p:spPr>
          <a:xfrm>
            <a:off x="484632" y="1463040"/>
            <a:ext cx="6433898" cy="499029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dirty="0" err="1">
                <a:latin typeface="DejaVuSans"/>
              </a:rPr>
              <a:t>Combination</a:t>
            </a:r>
            <a:r>
              <a:rPr lang="de-DE" sz="2400" dirty="0">
                <a:latin typeface="DejaVuSans"/>
              </a:rPr>
              <a:t> </a:t>
            </a:r>
            <a:r>
              <a:rPr lang="de-DE" sz="2400" dirty="0" err="1">
                <a:latin typeface="DejaVuSans"/>
              </a:rPr>
              <a:t>of</a:t>
            </a:r>
            <a:r>
              <a:rPr lang="de-DE" sz="2400" dirty="0">
                <a:latin typeface="DejaVuSans"/>
              </a:rPr>
              <a:t> </a:t>
            </a:r>
            <a:r>
              <a:rPr lang="de-DE" sz="2400" dirty="0" err="1">
                <a:latin typeface="DejaVuSans"/>
              </a:rPr>
              <a:t>predefined</a:t>
            </a:r>
            <a:r>
              <a:rPr lang="de-DE" sz="2400" dirty="0">
                <a:latin typeface="DejaVuSans"/>
              </a:rPr>
              <a:t> </a:t>
            </a:r>
            <a:r>
              <a:rPr lang="de-DE" sz="2400" dirty="0" err="1">
                <a:latin typeface="DejaVuSans"/>
              </a:rPr>
              <a:t>suggestions</a:t>
            </a:r>
            <a:r>
              <a:rPr lang="de-DE" sz="2400" dirty="0">
                <a:latin typeface="DejaVuSans"/>
              </a:rPr>
              <a:t> </a:t>
            </a:r>
            <a:r>
              <a:rPr lang="de-DE" sz="2400" dirty="0" err="1">
                <a:latin typeface="DejaVuSans"/>
              </a:rPr>
              <a:t>with</a:t>
            </a:r>
            <a:r>
              <a:rPr lang="de-DE" sz="2400" dirty="0">
                <a:latin typeface="DejaVuSans"/>
              </a:rPr>
              <a:t> </a:t>
            </a:r>
            <a:r>
              <a:rPr lang="de-DE" sz="2400" dirty="0" err="1">
                <a:latin typeface="DejaVuSans"/>
              </a:rPr>
              <a:t>analytic</a:t>
            </a:r>
            <a:r>
              <a:rPr lang="de-DE" sz="2400" dirty="0">
                <a:latin typeface="DejaVuSans"/>
              </a:rPr>
              <a:t> </a:t>
            </a:r>
            <a:r>
              <a:rPr lang="de-DE" sz="2400" dirty="0" err="1">
                <a:latin typeface="DejaVuSans"/>
              </a:rPr>
              <a:t>results</a:t>
            </a:r>
            <a:r>
              <a:rPr lang="de-DE" sz="2400" dirty="0">
                <a:latin typeface="DejaVuSans"/>
              </a:rPr>
              <a:t> </a:t>
            </a:r>
            <a:r>
              <a:rPr lang="de-DE" sz="2400" dirty="0" err="1">
                <a:latin typeface="DejaVuSans"/>
              </a:rPr>
              <a:t>from</a:t>
            </a:r>
            <a:r>
              <a:rPr lang="de-DE" sz="2400" dirty="0">
                <a:latin typeface="DejaVuSans"/>
              </a:rPr>
              <a:t> AI Engine </a:t>
            </a:r>
            <a:r>
              <a:rPr lang="de-DE" sz="2400" dirty="0" err="1">
                <a:latin typeface="DejaVuSans"/>
              </a:rPr>
              <a:t>as</a:t>
            </a:r>
            <a:r>
              <a:rPr lang="de-DE" sz="2400" dirty="0">
                <a:latin typeface="DejaVuSans"/>
              </a:rPr>
              <a:t> </a:t>
            </a:r>
            <a:r>
              <a:rPr lang="de-DE" sz="2400" dirty="0" err="1">
                <a:latin typeface="DejaVuSans"/>
              </a:rPr>
              <a:t>information</a:t>
            </a:r>
            <a:r>
              <a:rPr lang="de-DE" sz="2400" dirty="0">
                <a:latin typeface="DejaVuSans"/>
              </a:rPr>
              <a:t> </a:t>
            </a:r>
            <a:r>
              <a:rPr lang="de-DE" sz="2400" dirty="0" err="1">
                <a:latin typeface="DejaVuSans"/>
              </a:rPr>
              <a:t>input</a:t>
            </a:r>
            <a:endParaRPr lang="de-DE" sz="2400" dirty="0">
              <a:latin typeface="DejaVuSans"/>
            </a:endParaRPr>
          </a:p>
          <a:p>
            <a:pPr lvl="1"/>
            <a:r>
              <a:rPr lang="de-DE" sz="2000" dirty="0" err="1">
                <a:latin typeface="DejaVuSans"/>
              </a:rPr>
              <a:t>Analytic</a:t>
            </a:r>
            <a:r>
              <a:rPr lang="de-DE" sz="2000" dirty="0">
                <a:latin typeface="DejaVuSans"/>
              </a:rPr>
              <a:t> </a:t>
            </a:r>
            <a:r>
              <a:rPr lang="de-DE" sz="2000" dirty="0" err="1">
                <a:latin typeface="DejaVuSans"/>
              </a:rPr>
              <a:t>results</a:t>
            </a:r>
            <a:r>
              <a:rPr lang="de-DE" sz="2000" dirty="0">
                <a:latin typeface="DejaVuSans"/>
              </a:rPr>
              <a:t> </a:t>
            </a:r>
            <a:r>
              <a:rPr lang="de-DE" sz="2000" dirty="0" err="1">
                <a:latin typeface="DejaVuSans"/>
              </a:rPr>
              <a:t>act</a:t>
            </a:r>
            <a:r>
              <a:rPr lang="de-DE" sz="2000" dirty="0">
                <a:latin typeface="DejaVuSans"/>
              </a:rPr>
              <a:t> </a:t>
            </a:r>
            <a:r>
              <a:rPr lang="de-DE" sz="2000" dirty="0" err="1">
                <a:latin typeface="DejaVuSans"/>
              </a:rPr>
              <a:t>as</a:t>
            </a:r>
            <a:r>
              <a:rPr lang="de-DE" sz="2000" dirty="0">
                <a:latin typeface="DejaVuSans"/>
              </a:rPr>
              <a:t> </a:t>
            </a:r>
            <a:r>
              <a:rPr lang="de-DE" sz="2000" dirty="0" err="1">
                <a:latin typeface="DejaVuSans"/>
              </a:rPr>
              <a:t>quality</a:t>
            </a:r>
            <a:r>
              <a:rPr lang="de-DE" sz="2000" dirty="0">
                <a:latin typeface="DejaVuSans"/>
              </a:rPr>
              <a:t> </a:t>
            </a:r>
            <a:r>
              <a:rPr lang="de-DE" sz="2000" dirty="0" err="1">
                <a:latin typeface="DejaVuSans"/>
              </a:rPr>
              <a:t>indicators</a:t>
            </a:r>
            <a:r>
              <a:rPr lang="de-DE" sz="2000" dirty="0">
                <a:latin typeface="DejaVuSans"/>
              </a:rPr>
              <a:t> </a:t>
            </a:r>
            <a:r>
              <a:rPr lang="de-DE" sz="2000" dirty="0" err="1">
                <a:latin typeface="DejaVuSans"/>
              </a:rPr>
              <a:t>to</a:t>
            </a:r>
            <a:r>
              <a:rPr lang="de-DE" sz="2000" dirty="0">
                <a:latin typeface="DejaVuSans"/>
              </a:rPr>
              <a:t> </a:t>
            </a:r>
            <a:r>
              <a:rPr lang="de-DE" sz="2000" dirty="0" err="1">
                <a:latin typeface="DejaVuSans"/>
              </a:rPr>
              <a:t>ensure</a:t>
            </a:r>
            <a:r>
              <a:rPr lang="de-DE" sz="2000" dirty="0">
                <a:latin typeface="DejaVuSans"/>
              </a:rPr>
              <a:t> </a:t>
            </a:r>
            <a:r>
              <a:rPr lang="de-DE" sz="2000" dirty="0" err="1">
                <a:latin typeface="DejaVuSans"/>
              </a:rPr>
              <a:t>the</a:t>
            </a:r>
            <a:r>
              <a:rPr lang="de-DE" sz="2000" dirty="0">
                <a:latin typeface="DejaVuSans"/>
              </a:rPr>
              <a:t> </a:t>
            </a:r>
            <a:r>
              <a:rPr lang="de-DE" sz="2000" dirty="0" err="1">
                <a:latin typeface="DejaVuSans"/>
              </a:rPr>
              <a:t>relevance</a:t>
            </a:r>
            <a:r>
              <a:rPr lang="de-DE" sz="2000" dirty="0">
                <a:latin typeface="DejaVuSans"/>
              </a:rPr>
              <a:t> </a:t>
            </a:r>
            <a:r>
              <a:rPr lang="de-DE" sz="2000" dirty="0" err="1">
                <a:latin typeface="DejaVuSans"/>
              </a:rPr>
              <a:t>of</a:t>
            </a:r>
            <a:r>
              <a:rPr lang="de-DE" sz="2000" dirty="0">
                <a:latin typeface="DejaVuSans"/>
              </a:rPr>
              <a:t> individual </a:t>
            </a:r>
            <a:r>
              <a:rPr lang="de-DE" sz="2000" dirty="0" err="1">
                <a:latin typeface="DejaVuSans"/>
              </a:rPr>
              <a:t>suggestions</a:t>
            </a:r>
            <a:r>
              <a:rPr lang="de-DE" sz="2000" dirty="0">
                <a:latin typeface="DejaVuSans"/>
              </a:rPr>
              <a:t> </a:t>
            </a:r>
            <a:r>
              <a:rPr lang="de-DE" sz="2000" dirty="0" err="1">
                <a:latin typeface="DejaVuSans"/>
              </a:rPr>
              <a:t>for</a:t>
            </a:r>
            <a:r>
              <a:rPr lang="de-DE" sz="2000" dirty="0">
                <a:latin typeface="DejaVuSans"/>
              </a:rPr>
              <a:t> a </a:t>
            </a:r>
            <a:r>
              <a:rPr lang="de-DE" sz="2000" dirty="0" err="1">
                <a:latin typeface="DejaVuSans"/>
              </a:rPr>
              <a:t>specific</a:t>
            </a:r>
            <a:r>
              <a:rPr lang="de-DE" sz="2000" dirty="0">
                <a:latin typeface="DejaVuSans"/>
              </a:rPr>
              <a:t> </a:t>
            </a:r>
            <a:r>
              <a:rPr lang="de-DE" sz="2000" dirty="0" err="1">
                <a:latin typeface="DejaVuSans"/>
              </a:rPr>
              <a:t>patient</a:t>
            </a:r>
            <a:r>
              <a:rPr lang="de-DE" sz="2000" dirty="0">
                <a:latin typeface="DejaVuSans"/>
              </a:rPr>
              <a:t> </a:t>
            </a:r>
            <a:r>
              <a:rPr lang="de-DE" sz="2000" dirty="0" err="1">
                <a:latin typeface="DejaVuSans"/>
              </a:rPr>
              <a:t>case</a:t>
            </a:r>
            <a:endParaRPr lang="de-DE" sz="2000" dirty="0">
              <a:latin typeface="DejaVuSans"/>
            </a:endParaRPr>
          </a:p>
          <a:p>
            <a:pPr marL="0" indent="0">
              <a:buNone/>
            </a:pPr>
            <a:r>
              <a:rPr lang="de-DE" sz="2400" dirty="0" err="1">
                <a:latin typeface="DejaVuSans"/>
              </a:rPr>
              <a:t>Selection</a:t>
            </a:r>
            <a:r>
              <a:rPr lang="de-DE" sz="2400" dirty="0">
                <a:latin typeface="DejaVuSans"/>
              </a:rPr>
              <a:t> </a:t>
            </a:r>
            <a:r>
              <a:rPr lang="de-DE" sz="2400" dirty="0" err="1">
                <a:latin typeface="DejaVuSans"/>
              </a:rPr>
              <a:t>of</a:t>
            </a:r>
            <a:r>
              <a:rPr lang="de-DE" sz="2400" dirty="0">
                <a:latin typeface="DejaVuSans"/>
              </a:rPr>
              <a:t> </a:t>
            </a:r>
            <a:r>
              <a:rPr lang="de-DE" sz="2400" dirty="0" err="1">
                <a:latin typeface="DejaVuSans"/>
              </a:rPr>
              <a:t>suitable</a:t>
            </a:r>
            <a:r>
              <a:rPr lang="de-DE" sz="2400" dirty="0">
                <a:latin typeface="DejaVuSans"/>
              </a:rPr>
              <a:t> </a:t>
            </a:r>
            <a:r>
              <a:rPr lang="de-DE" sz="2400" dirty="0" err="1">
                <a:latin typeface="DejaVuSans"/>
              </a:rPr>
              <a:t>suggestions</a:t>
            </a:r>
            <a:r>
              <a:rPr lang="de-DE" sz="2400" dirty="0">
                <a:latin typeface="DejaVuSans"/>
              </a:rPr>
              <a:t> </a:t>
            </a:r>
            <a:r>
              <a:rPr lang="de-DE" sz="2400" dirty="0" err="1">
                <a:latin typeface="DejaVuSans"/>
              </a:rPr>
              <a:t>by</a:t>
            </a:r>
            <a:r>
              <a:rPr lang="de-DE" sz="2400" dirty="0">
                <a:latin typeface="DejaVuSans"/>
              </a:rPr>
              <a:t> </a:t>
            </a:r>
            <a:r>
              <a:rPr lang="de-DE" sz="2400" dirty="0" err="1">
                <a:latin typeface="DejaVuSans"/>
              </a:rPr>
              <a:t>the</a:t>
            </a:r>
            <a:r>
              <a:rPr lang="de-DE" sz="2400" dirty="0">
                <a:latin typeface="DejaVuSans"/>
              </a:rPr>
              <a:t> </a:t>
            </a:r>
            <a:r>
              <a:rPr lang="de-DE" sz="2400" dirty="0" err="1">
                <a:latin typeface="DejaVuSans"/>
              </a:rPr>
              <a:t>Physician</a:t>
            </a:r>
            <a:r>
              <a:rPr lang="de-DE" sz="2400" dirty="0">
                <a:latin typeface="DejaVuSans"/>
              </a:rPr>
              <a:t> (</a:t>
            </a:r>
            <a:r>
              <a:rPr lang="de-DE" sz="2400" dirty="0" err="1">
                <a:latin typeface="DejaVuSans"/>
              </a:rPr>
              <a:t>Doctor</a:t>
            </a:r>
            <a:r>
              <a:rPr lang="de-DE" sz="2400" dirty="0">
                <a:latin typeface="DejaVuSans"/>
              </a:rPr>
              <a:t>) </a:t>
            </a:r>
            <a:r>
              <a:rPr lang="de-DE" sz="2400" dirty="0" err="1">
                <a:latin typeface="DejaVuSans"/>
              </a:rPr>
              <a:t>with</a:t>
            </a:r>
            <a:r>
              <a:rPr lang="de-DE" sz="2400" dirty="0">
                <a:latin typeface="DejaVuSans"/>
              </a:rPr>
              <a:t> </a:t>
            </a:r>
            <a:r>
              <a:rPr lang="de-DE" sz="2400" dirty="0" err="1">
                <a:latin typeface="DejaVuSans"/>
              </a:rPr>
              <a:t>the</a:t>
            </a:r>
            <a:r>
              <a:rPr lang="de-DE" sz="2400" dirty="0">
                <a:latin typeface="DejaVuSans"/>
              </a:rPr>
              <a:t> </a:t>
            </a:r>
            <a:r>
              <a:rPr lang="de-DE" sz="2400" dirty="0" err="1">
                <a:latin typeface="DejaVuSans"/>
              </a:rPr>
              <a:t>help</a:t>
            </a:r>
            <a:r>
              <a:rPr lang="de-DE" sz="2400" dirty="0">
                <a:latin typeface="DejaVuSans"/>
              </a:rPr>
              <a:t> </a:t>
            </a:r>
            <a:r>
              <a:rPr lang="de-DE" sz="2400" dirty="0" err="1">
                <a:latin typeface="DejaVuSans"/>
              </a:rPr>
              <a:t>of</a:t>
            </a:r>
            <a:r>
              <a:rPr lang="de-DE" sz="2400" dirty="0">
                <a:latin typeface="DejaVuSans"/>
              </a:rPr>
              <a:t> </a:t>
            </a:r>
            <a:r>
              <a:rPr lang="de-DE" sz="2400" dirty="0" err="1">
                <a:latin typeface="DejaVuSans"/>
              </a:rPr>
              <a:t>interactive</a:t>
            </a:r>
            <a:r>
              <a:rPr lang="de-DE" sz="2400" dirty="0">
                <a:latin typeface="DejaVuSans"/>
              </a:rPr>
              <a:t> </a:t>
            </a:r>
            <a:r>
              <a:rPr lang="de-DE" sz="2400" dirty="0" err="1">
                <a:latin typeface="DejaVuSans"/>
              </a:rPr>
              <a:t>decision</a:t>
            </a:r>
            <a:r>
              <a:rPr lang="de-DE" sz="2400" dirty="0">
                <a:latin typeface="DejaVuSans"/>
              </a:rPr>
              <a:t> support </a:t>
            </a:r>
            <a:r>
              <a:rPr lang="de-DE" sz="2400" dirty="0" err="1">
                <a:latin typeface="DejaVuSans"/>
              </a:rPr>
              <a:t>features</a:t>
            </a:r>
            <a:endParaRPr lang="de-DE" sz="2400" dirty="0">
              <a:latin typeface="DejaVuSans"/>
            </a:endParaRPr>
          </a:p>
          <a:p>
            <a:pPr marL="0" indent="0">
              <a:buNone/>
            </a:pPr>
            <a:r>
              <a:rPr lang="de-DE" sz="2400" dirty="0" err="1">
                <a:latin typeface="DejaVuSans"/>
              </a:rPr>
              <a:t>Computation</a:t>
            </a:r>
            <a:r>
              <a:rPr lang="de-DE" sz="2400" dirty="0">
                <a:latin typeface="DejaVuSans"/>
              </a:rPr>
              <a:t> </a:t>
            </a:r>
            <a:r>
              <a:rPr lang="de-DE" sz="2400" dirty="0" err="1">
                <a:latin typeface="DejaVuSans"/>
              </a:rPr>
              <a:t>of</a:t>
            </a:r>
            <a:r>
              <a:rPr lang="de-DE" sz="2400" dirty="0">
                <a:latin typeface="DejaVuSans"/>
              </a:rPr>
              <a:t> </a:t>
            </a:r>
            <a:r>
              <a:rPr lang="de-DE" sz="2400" dirty="0" err="1">
                <a:latin typeface="DejaVuSans"/>
              </a:rPr>
              <a:t>condition</a:t>
            </a:r>
            <a:r>
              <a:rPr lang="de-DE" sz="2400" dirty="0">
                <a:latin typeface="DejaVuSans"/>
              </a:rPr>
              <a:t> </a:t>
            </a:r>
            <a:r>
              <a:rPr lang="de-DE" sz="2400" dirty="0" err="1">
                <a:latin typeface="DejaVuSans"/>
              </a:rPr>
              <a:t>logic</a:t>
            </a:r>
            <a:r>
              <a:rPr lang="de-DE" sz="2400" dirty="0">
                <a:latin typeface="DejaVuSans"/>
              </a:rPr>
              <a:t> </a:t>
            </a:r>
            <a:r>
              <a:rPr lang="de-DE" sz="2400" dirty="0" err="1">
                <a:latin typeface="DejaVuSans"/>
              </a:rPr>
              <a:t>from</a:t>
            </a:r>
            <a:r>
              <a:rPr lang="de-DE" sz="2400" dirty="0">
                <a:latin typeface="DejaVuSans"/>
              </a:rPr>
              <a:t> </a:t>
            </a:r>
            <a:r>
              <a:rPr lang="de-DE" sz="2400" dirty="0" err="1">
                <a:latin typeface="DejaVuSans"/>
              </a:rPr>
              <a:t>suggestions</a:t>
            </a:r>
            <a:r>
              <a:rPr lang="de-DE" sz="2400" dirty="0">
                <a:latin typeface="DejaVuSans"/>
              </a:rPr>
              <a:t> on </a:t>
            </a:r>
            <a:r>
              <a:rPr lang="de-DE" sz="2400" dirty="0" err="1">
                <a:latin typeface="DejaVuSans"/>
              </a:rPr>
              <a:t>documented</a:t>
            </a:r>
            <a:r>
              <a:rPr lang="de-DE" sz="2400" dirty="0">
                <a:latin typeface="DejaVuSans"/>
              </a:rPr>
              <a:t> </a:t>
            </a:r>
            <a:r>
              <a:rPr lang="de-DE" sz="2400" dirty="0" err="1">
                <a:latin typeface="DejaVuSans"/>
              </a:rPr>
              <a:t>patient</a:t>
            </a:r>
            <a:r>
              <a:rPr lang="de-DE" sz="2400" dirty="0">
                <a:latin typeface="DejaVuSans"/>
              </a:rPr>
              <a:t> </a:t>
            </a:r>
            <a:r>
              <a:rPr lang="de-DE" sz="2400" dirty="0" err="1">
                <a:latin typeface="DejaVuSans"/>
              </a:rPr>
              <a:t>data</a:t>
            </a:r>
            <a:endParaRPr lang="de-DE" sz="2400" dirty="0">
              <a:latin typeface="DejaVuSans"/>
            </a:endParaRPr>
          </a:p>
          <a:p>
            <a:pPr lvl="1"/>
            <a:r>
              <a:rPr lang="de-DE" sz="2000" dirty="0">
                <a:latin typeface="DejaVuSans"/>
              </a:rPr>
              <a:t>Second </a:t>
            </a:r>
            <a:r>
              <a:rPr lang="de-DE" sz="2000" dirty="0" err="1">
                <a:latin typeface="DejaVuSans"/>
              </a:rPr>
              <a:t>order</a:t>
            </a:r>
            <a:r>
              <a:rPr lang="de-DE" sz="2000" dirty="0">
                <a:latin typeface="DejaVuSans"/>
              </a:rPr>
              <a:t> </a:t>
            </a:r>
            <a:r>
              <a:rPr lang="de-DE" sz="2000" dirty="0" err="1">
                <a:latin typeface="DejaVuSans"/>
              </a:rPr>
              <a:t>predicate</a:t>
            </a:r>
            <a:r>
              <a:rPr lang="de-DE" sz="2000" dirty="0">
                <a:latin typeface="DejaVuSans"/>
              </a:rPr>
              <a:t> </a:t>
            </a:r>
            <a:r>
              <a:rPr lang="de-DE" sz="2000" dirty="0" err="1">
                <a:latin typeface="DejaVuSans"/>
              </a:rPr>
              <a:t>logic</a:t>
            </a:r>
            <a:r>
              <a:rPr lang="de-DE" sz="2000" dirty="0">
                <a:latin typeface="DejaVuSans"/>
              </a:rPr>
              <a:t> on </a:t>
            </a:r>
            <a:r>
              <a:rPr lang="de-DE" sz="2000" dirty="0" err="1">
                <a:latin typeface="DejaVuSans"/>
              </a:rPr>
              <a:t>crucial</a:t>
            </a:r>
            <a:r>
              <a:rPr lang="de-DE" sz="2000" dirty="0">
                <a:latin typeface="DejaVuSans"/>
              </a:rPr>
              <a:t> </a:t>
            </a:r>
            <a:r>
              <a:rPr lang="de-DE" sz="2000" dirty="0" err="1">
                <a:latin typeface="DejaVuSans"/>
              </a:rPr>
              <a:t>case</a:t>
            </a:r>
            <a:r>
              <a:rPr lang="de-DE" sz="2000" dirty="0">
                <a:latin typeface="DejaVuSans"/>
              </a:rPr>
              <a:t> </a:t>
            </a:r>
            <a:r>
              <a:rPr lang="de-DE" sz="2000" dirty="0" err="1">
                <a:latin typeface="DejaVuSans"/>
              </a:rPr>
              <a:t>parameters</a:t>
            </a:r>
            <a:endParaRPr lang="de-DE" sz="2000" dirty="0">
              <a:latin typeface="DejaVuSans"/>
            </a:endParaRPr>
          </a:p>
          <a:p>
            <a:pPr marL="0" indent="0">
              <a:buNone/>
            </a:pPr>
            <a:r>
              <a:rPr lang="de-DE" sz="2400" dirty="0">
                <a:latin typeface="DejaVuSans"/>
              </a:rPr>
              <a:t>Transfer </a:t>
            </a:r>
            <a:r>
              <a:rPr lang="de-DE" sz="2400" dirty="0" err="1">
                <a:latin typeface="DejaVuSans"/>
              </a:rPr>
              <a:t>of</a:t>
            </a:r>
            <a:r>
              <a:rPr lang="de-DE" sz="2400" dirty="0">
                <a:latin typeface="DejaVuSans"/>
              </a:rPr>
              <a:t> </a:t>
            </a:r>
            <a:r>
              <a:rPr lang="de-DE" sz="2400" dirty="0" err="1">
                <a:latin typeface="DejaVuSans"/>
              </a:rPr>
              <a:t>selected</a:t>
            </a:r>
            <a:r>
              <a:rPr lang="de-DE" sz="2400" dirty="0">
                <a:latin typeface="DejaVuSans"/>
              </a:rPr>
              <a:t> </a:t>
            </a:r>
            <a:r>
              <a:rPr lang="de-DE" sz="2400" dirty="0" err="1">
                <a:latin typeface="DejaVuSans"/>
              </a:rPr>
              <a:t>suggestions</a:t>
            </a:r>
            <a:r>
              <a:rPr lang="de-DE" sz="2400" dirty="0">
                <a:latin typeface="DejaVuSans"/>
              </a:rPr>
              <a:t> </a:t>
            </a:r>
            <a:r>
              <a:rPr lang="de-DE" sz="2400" dirty="0" err="1">
                <a:latin typeface="DejaVuSans"/>
              </a:rPr>
              <a:t>to</a:t>
            </a:r>
            <a:r>
              <a:rPr lang="de-DE" sz="2400" dirty="0">
                <a:latin typeface="DejaVuSans"/>
              </a:rPr>
              <a:t> Guardian Angel </a:t>
            </a:r>
            <a:r>
              <a:rPr lang="de-DE" sz="2400" dirty="0" err="1">
                <a:latin typeface="DejaVuSans"/>
              </a:rPr>
              <a:t>app</a:t>
            </a:r>
            <a:endParaRPr lang="de-DE" sz="2400" dirty="0">
              <a:latin typeface="DejaVuSans"/>
            </a:endParaRPr>
          </a:p>
          <a:p>
            <a:pPr marL="0" indent="0">
              <a:buNone/>
            </a:pPr>
            <a:r>
              <a:rPr lang="de-DE" sz="2400" dirty="0">
                <a:latin typeface="DejaVuSans"/>
              </a:rPr>
              <a:t>Display </a:t>
            </a:r>
            <a:r>
              <a:rPr lang="de-DE" sz="2400" dirty="0" err="1">
                <a:latin typeface="DejaVuSans"/>
              </a:rPr>
              <a:t>of</a:t>
            </a:r>
            <a:r>
              <a:rPr lang="de-DE" sz="2400" dirty="0">
                <a:latin typeface="DejaVuSans"/>
              </a:rPr>
              <a:t> </a:t>
            </a:r>
            <a:r>
              <a:rPr lang="de-DE" sz="2400" dirty="0" err="1">
                <a:latin typeface="DejaVuSans"/>
              </a:rPr>
              <a:t>suggestion</a:t>
            </a:r>
            <a:r>
              <a:rPr lang="de-DE" sz="2400" dirty="0">
                <a:latin typeface="DejaVuSans"/>
              </a:rPr>
              <a:t> </a:t>
            </a:r>
            <a:r>
              <a:rPr lang="de-DE" sz="2400" dirty="0" err="1">
                <a:latin typeface="DejaVuSans"/>
              </a:rPr>
              <a:t>messages</a:t>
            </a:r>
            <a:r>
              <a:rPr lang="de-DE" sz="2400" dirty="0">
                <a:latin typeface="DejaVuSans"/>
              </a:rPr>
              <a:t> in Guardian Angel UI</a:t>
            </a:r>
            <a:endParaRPr lang="en-US" sz="2000" dirty="0">
              <a:latin typeface="DejaVuSans"/>
            </a:endParaRPr>
          </a:p>
          <a:p>
            <a:pPr marL="0" indent="0">
              <a:buNone/>
            </a:pPr>
            <a:r>
              <a:rPr lang="de-DE" sz="2400" dirty="0" err="1">
                <a:latin typeface="DejaVuSans"/>
              </a:rPr>
              <a:t>Obtain</a:t>
            </a:r>
            <a:r>
              <a:rPr lang="de-DE" sz="2400" dirty="0">
                <a:latin typeface="DejaVuSans"/>
              </a:rPr>
              <a:t> </a:t>
            </a:r>
            <a:r>
              <a:rPr lang="de-DE" sz="2400" dirty="0" err="1">
                <a:latin typeface="DejaVuSans"/>
              </a:rPr>
              <a:t>feedback</a:t>
            </a:r>
            <a:r>
              <a:rPr lang="de-DE" sz="2400" dirty="0">
                <a:latin typeface="DejaVuSans"/>
              </a:rPr>
              <a:t> on </a:t>
            </a:r>
            <a:r>
              <a:rPr lang="de-DE" sz="2400" dirty="0" err="1">
                <a:latin typeface="DejaVuSans"/>
              </a:rPr>
              <a:t>suggestions</a:t>
            </a:r>
            <a:r>
              <a:rPr lang="de-DE" sz="2400" dirty="0">
                <a:latin typeface="DejaVuSans"/>
              </a:rPr>
              <a:t> </a:t>
            </a:r>
            <a:r>
              <a:rPr lang="de-DE" sz="2400" dirty="0" err="1">
                <a:latin typeface="DejaVuSans"/>
              </a:rPr>
              <a:t>by</a:t>
            </a:r>
            <a:r>
              <a:rPr lang="de-DE" sz="2400" dirty="0">
                <a:latin typeface="DejaVuSans"/>
              </a:rPr>
              <a:t> Guardian Angel </a:t>
            </a:r>
            <a:r>
              <a:rPr lang="de-DE" sz="2400" dirty="0" err="1">
                <a:latin typeface="DejaVuSans"/>
              </a:rPr>
              <a:t>user</a:t>
            </a:r>
            <a:endParaRPr lang="de-DE" sz="2400" dirty="0">
              <a:latin typeface="DejaVuSans"/>
            </a:endParaRPr>
          </a:p>
        </p:txBody>
      </p:sp>
      <p:sp>
        <p:nvSpPr>
          <p:cNvPr id="4" name="Footer Placeholder 3"/>
          <p:cNvSpPr>
            <a:spLocks noGrp="1"/>
          </p:cNvSpPr>
          <p:nvPr>
            <p:ph type="ftr" sz="quarter" idx="11"/>
          </p:nvPr>
        </p:nvSpPr>
        <p:spPr/>
        <p:txBody>
          <a:bodyPr/>
          <a:lstStyle/>
          <a:p>
            <a:r>
              <a:rPr lang="en-GB" dirty="0"/>
              <a:t>The Responsible AI Forum, Munich, 7 December 2021</a:t>
            </a:r>
          </a:p>
        </p:txBody>
      </p:sp>
      <p:sp>
        <p:nvSpPr>
          <p:cNvPr id="5" name="Slide Number Placeholder 4"/>
          <p:cNvSpPr>
            <a:spLocks noGrp="1"/>
          </p:cNvSpPr>
          <p:nvPr>
            <p:ph type="sldNum" sz="quarter" idx="12"/>
          </p:nvPr>
        </p:nvSpPr>
        <p:spPr/>
        <p:txBody>
          <a:bodyPr/>
          <a:lstStyle/>
          <a:p>
            <a:fld id="{9A313E6C-2E64-47DF-938C-E78B1CB23968}" type="slidenum">
              <a:rPr lang="el-GR" smtClean="0"/>
              <a:pPr/>
              <a:t>12</a:t>
            </a:fld>
            <a:endParaRPr lang="el-GR" dirty="0"/>
          </a:p>
        </p:txBody>
      </p:sp>
      <p:grpSp>
        <p:nvGrpSpPr>
          <p:cNvPr id="6" name="Group 5"/>
          <p:cNvGrpSpPr/>
          <p:nvPr/>
        </p:nvGrpSpPr>
        <p:grpSpPr>
          <a:xfrm>
            <a:off x="7087570" y="1629054"/>
            <a:ext cx="1432393" cy="731457"/>
            <a:chOff x="4679107" y="2590086"/>
            <a:chExt cx="1432393" cy="73145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303" y="2590086"/>
              <a:ext cx="360000" cy="360000"/>
            </a:xfrm>
            <a:prstGeom prst="rect">
              <a:avLst/>
            </a:prstGeom>
          </p:spPr>
        </p:pic>
        <p:sp>
          <p:nvSpPr>
            <p:cNvPr id="8" name="TextBox 7"/>
            <p:cNvSpPr txBox="1"/>
            <p:nvPr/>
          </p:nvSpPr>
          <p:spPr>
            <a:xfrm>
              <a:off x="4679107" y="3013766"/>
              <a:ext cx="1432393" cy="307777"/>
            </a:xfrm>
            <a:prstGeom prst="rect">
              <a:avLst/>
            </a:prstGeom>
            <a:noFill/>
          </p:spPr>
          <p:txBody>
            <a:bodyPr wrap="square" rtlCol="0">
              <a:spAutoFit/>
            </a:bodyPr>
            <a:lstStyle/>
            <a:p>
              <a:pPr algn="ctr"/>
              <a:r>
                <a:rPr lang="de-DE" sz="1400" dirty="0">
                  <a:latin typeface="DejaVuSans"/>
                </a:rPr>
                <a:t>AI Engine</a:t>
              </a:r>
            </a:p>
          </p:txBody>
        </p:sp>
      </p:grpSp>
      <p:grpSp>
        <p:nvGrpSpPr>
          <p:cNvPr id="9" name="Group 8"/>
          <p:cNvGrpSpPr/>
          <p:nvPr/>
        </p:nvGrpSpPr>
        <p:grpSpPr>
          <a:xfrm>
            <a:off x="7211771" y="3140968"/>
            <a:ext cx="1205909" cy="854567"/>
            <a:chOff x="7260377" y="2762075"/>
            <a:chExt cx="1205909" cy="854567"/>
          </a:xfrm>
        </p:grpSpPr>
        <p:sp>
          <p:nvSpPr>
            <p:cNvPr id="10" name="TextBox 9"/>
            <p:cNvSpPr txBox="1"/>
            <p:nvPr/>
          </p:nvSpPr>
          <p:spPr>
            <a:xfrm>
              <a:off x="7260377" y="3185755"/>
              <a:ext cx="1205909" cy="4308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a:r>
                <a:rPr lang="de-DE" sz="1400" dirty="0">
                  <a:latin typeface="DejaVuSans"/>
                </a:rPr>
                <a:t>Suggestion </a:t>
              </a:r>
              <a:r>
                <a:rPr lang="de-DE" sz="1400" dirty="0" err="1">
                  <a:latin typeface="DejaVuSans"/>
                </a:rPr>
                <a:t>planning</a:t>
              </a:r>
              <a:endParaRPr lang="de-DE" sz="1400" dirty="0">
                <a:latin typeface="DejaVuSans"/>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2373" y="2762075"/>
              <a:ext cx="360000" cy="360000"/>
            </a:xfrm>
            <a:prstGeom prst="rect">
              <a:avLst/>
            </a:prstGeom>
          </p:spPr>
        </p:pic>
      </p:grpSp>
      <p:grpSp>
        <p:nvGrpSpPr>
          <p:cNvPr id="14" name="Group 13"/>
          <p:cNvGrpSpPr/>
          <p:nvPr/>
        </p:nvGrpSpPr>
        <p:grpSpPr>
          <a:xfrm>
            <a:off x="8574516" y="1340768"/>
            <a:ext cx="2129996" cy="1353600"/>
            <a:chOff x="9265568" y="2651464"/>
            <a:chExt cx="2129996" cy="1353600"/>
          </a:xfrm>
        </p:grpSpPr>
        <p:sp>
          <p:nvSpPr>
            <p:cNvPr id="13" name="Rectangular Callout 12"/>
            <p:cNvSpPr>
              <a:spLocks/>
            </p:cNvSpPr>
            <p:nvPr/>
          </p:nvSpPr>
          <p:spPr>
            <a:xfrm>
              <a:off x="9265568" y="2651464"/>
              <a:ext cx="2129996" cy="1353600"/>
            </a:xfrm>
            <a:prstGeom prst="wedgeRectCallout">
              <a:avLst>
                <a:gd name="adj1" fmla="val -77127"/>
                <a:gd name="adj2" fmla="val 9181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5842" y="2672943"/>
              <a:ext cx="2089448" cy="1312839"/>
            </a:xfrm>
            <a:prstGeom prst="rect">
              <a:avLst/>
            </a:prstGeom>
          </p:spPr>
        </p:pic>
      </p:grpSp>
      <p:grpSp>
        <p:nvGrpSpPr>
          <p:cNvPr id="17" name="Group 16"/>
          <p:cNvGrpSpPr/>
          <p:nvPr/>
        </p:nvGrpSpPr>
        <p:grpSpPr>
          <a:xfrm>
            <a:off x="7211770" y="4828364"/>
            <a:ext cx="1205909" cy="852528"/>
            <a:chOff x="7211770" y="4180292"/>
            <a:chExt cx="1205909" cy="852528"/>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4725" y="4180292"/>
              <a:ext cx="360000" cy="360000"/>
            </a:xfrm>
            <a:prstGeom prst="rect">
              <a:avLst/>
            </a:prstGeom>
          </p:spPr>
        </p:pic>
        <p:sp>
          <p:nvSpPr>
            <p:cNvPr id="16" name="TextBox 15"/>
            <p:cNvSpPr txBox="1"/>
            <p:nvPr/>
          </p:nvSpPr>
          <p:spPr>
            <a:xfrm>
              <a:off x="7211770" y="4601933"/>
              <a:ext cx="1205909" cy="43088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a:r>
                <a:rPr lang="de-DE" sz="1400" dirty="0">
                  <a:latin typeface="DejaVuSans"/>
                </a:rPr>
                <a:t>Guardian</a:t>
              </a:r>
              <a:br>
                <a:rPr lang="de-DE" sz="1400" dirty="0">
                  <a:latin typeface="DejaVuSans"/>
                </a:rPr>
              </a:br>
              <a:r>
                <a:rPr lang="de-DE" sz="1400" dirty="0">
                  <a:latin typeface="DejaVuSans"/>
                </a:rPr>
                <a:t>Angel </a:t>
              </a:r>
              <a:r>
                <a:rPr lang="de-DE" sz="1400" dirty="0" err="1">
                  <a:latin typeface="DejaVuSans"/>
                </a:rPr>
                <a:t>app</a:t>
              </a:r>
              <a:endParaRPr lang="de-DE" sz="1400" dirty="0">
                <a:latin typeface="DejaVuSans"/>
              </a:endParaRPr>
            </a:p>
          </p:txBody>
        </p:sp>
      </p:grpSp>
      <p:grpSp>
        <p:nvGrpSpPr>
          <p:cNvPr id="20" name="Group 19"/>
          <p:cNvGrpSpPr/>
          <p:nvPr/>
        </p:nvGrpSpPr>
        <p:grpSpPr>
          <a:xfrm>
            <a:off x="8574516" y="4876536"/>
            <a:ext cx="752400" cy="1576800"/>
            <a:chOff x="8838000" y="3925133"/>
            <a:chExt cx="745200" cy="1576800"/>
          </a:xfrm>
        </p:grpSpPr>
        <p:sp>
          <p:nvSpPr>
            <p:cNvPr id="19" name="Rectangular Callout 18"/>
            <p:cNvSpPr>
              <a:spLocks/>
            </p:cNvSpPr>
            <p:nvPr/>
          </p:nvSpPr>
          <p:spPr>
            <a:xfrm>
              <a:off x="8838000" y="3925133"/>
              <a:ext cx="745200" cy="1576800"/>
            </a:xfrm>
            <a:prstGeom prst="wedgeRectCallout">
              <a:avLst>
                <a:gd name="adj1" fmla="val -131186"/>
                <a:gd name="adj2" fmla="val -4052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6000" y="3940168"/>
              <a:ext cx="710296" cy="1538973"/>
            </a:xfrm>
            <a:prstGeom prst="rect">
              <a:avLst/>
            </a:prstGeom>
          </p:spPr>
        </p:pic>
      </p:grpSp>
      <p:sp>
        <p:nvSpPr>
          <p:cNvPr id="23" name="Title 1">
            <a:extLst>
              <a:ext uri="{FF2B5EF4-FFF2-40B4-BE49-F238E27FC236}">
                <a16:creationId xmlns:a16="http://schemas.microsoft.com/office/drawing/2014/main" id="{FA23475D-021A-6B4C-8BE1-4D2FC2943251}"/>
              </a:ext>
            </a:extLst>
          </p:cNvPr>
          <p:cNvSpPr>
            <a:spLocks noGrp="1"/>
          </p:cNvSpPr>
          <p:nvPr>
            <p:ph type="title"/>
          </p:nvPr>
        </p:nvSpPr>
        <p:spPr>
          <a:xfrm>
            <a:off x="787400" y="191913"/>
            <a:ext cx="10570216" cy="716807"/>
          </a:xfrm>
        </p:spPr>
        <p:txBody>
          <a:bodyPr>
            <a:normAutofit/>
          </a:bodyPr>
          <a:lstStyle/>
          <a:p>
            <a:r>
              <a:rPr lang="de-DE" sz="4400" dirty="0" err="1">
                <a:latin typeface="DejaVuSans"/>
              </a:rPr>
              <a:t>Suggestions</a:t>
            </a:r>
            <a:r>
              <a:rPr lang="de-DE" sz="4400" dirty="0">
                <a:latin typeface="DejaVuSans"/>
              </a:rPr>
              <a:t> </a:t>
            </a:r>
            <a:r>
              <a:rPr lang="de-DE" sz="4400" dirty="0" err="1">
                <a:latin typeface="DejaVuSans"/>
              </a:rPr>
              <a:t>planning</a:t>
            </a:r>
            <a:endParaRPr lang="en-GR" sz="4400" dirty="0">
              <a:latin typeface="DejaVuSans"/>
            </a:endParaRPr>
          </a:p>
        </p:txBody>
      </p:sp>
      <p:cxnSp>
        <p:nvCxnSpPr>
          <p:cNvPr id="26" name="Straight Arrow Connector 25"/>
          <p:cNvCxnSpPr>
            <a:stCxn id="8" idx="2"/>
            <a:endCxn id="11" idx="0"/>
          </p:cNvCxnSpPr>
          <p:nvPr/>
        </p:nvCxnSpPr>
        <p:spPr>
          <a:xfrm>
            <a:off x="7803767" y="2360511"/>
            <a:ext cx="0" cy="780457"/>
          </a:xfrm>
          <a:prstGeom prst="straightConnector1">
            <a:avLst/>
          </a:prstGeom>
          <a:ln w="508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5" idx="0"/>
          </p:cNvCxnSpPr>
          <p:nvPr/>
        </p:nvCxnSpPr>
        <p:spPr>
          <a:xfrm flipH="1">
            <a:off x="7814725" y="3995535"/>
            <a:ext cx="1" cy="832829"/>
          </a:xfrm>
          <a:prstGeom prst="straightConnector1">
            <a:avLst/>
          </a:prstGeom>
          <a:ln w="508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9" idx="2"/>
            <a:endCxn id="24" idx="0"/>
          </p:cNvCxnSpPr>
          <p:nvPr/>
        </p:nvCxnSpPr>
        <p:spPr>
          <a:xfrm>
            <a:off x="10085312" y="4404688"/>
            <a:ext cx="520995" cy="700695"/>
          </a:xfrm>
          <a:prstGeom prst="straightConnector1">
            <a:avLst/>
          </a:prstGeom>
          <a:ln w="508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8688512" y="3090888"/>
            <a:ext cx="2793600" cy="1313800"/>
            <a:chOff x="8688512" y="3090888"/>
            <a:chExt cx="2793600" cy="1313800"/>
          </a:xfrm>
        </p:grpSpPr>
        <p:sp>
          <p:nvSpPr>
            <p:cNvPr id="33" name="Rectangular Callout 32"/>
            <p:cNvSpPr>
              <a:spLocks/>
            </p:cNvSpPr>
            <p:nvPr/>
          </p:nvSpPr>
          <p:spPr>
            <a:xfrm>
              <a:off x="8688512" y="3090888"/>
              <a:ext cx="2793600" cy="1101600"/>
            </a:xfrm>
            <a:prstGeom prst="wedgeRectCallout">
              <a:avLst>
                <a:gd name="adj1" fmla="val 8017"/>
                <a:gd name="adj2" fmla="val -839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Box 33"/>
            <p:cNvSpPr txBox="1"/>
            <p:nvPr/>
          </p:nvSpPr>
          <p:spPr>
            <a:xfrm>
              <a:off x="8706512" y="3107216"/>
              <a:ext cx="2759010" cy="1061829"/>
            </a:xfrm>
            <a:prstGeom prst="rect">
              <a:avLst/>
            </a:prstGeom>
            <a:solidFill>
              <a:schemeClr val="bg1"/>
            </a:solidFill>
            <a:ln w="25400">
              <a:noFill/>
            </a:ln>
          </p:spPr>
          <p:txBody>
            <a:bodyPr wrap="square" rtlCol="0">
              <a:spAutoFit/>
            </a:bodyPr>
            <a:lstStyle/>
            <a:p>
              <a:r>
                <a:rPr lang="en-US" sz="1050" dirty="0">
                  <a:latin typeface="DejaVuSans"/>
                </a:rPr>
                <a:t>( ( ANY </a:t>
              </a:r>
              <a:r>
                <a:rPr lang="en-US" sz="1050" dirty="0" err="1">
                  <a:latin typeface="DejaVuSans"/>
                </a:rPr>
                <a:t>suggestion_start</a:t>
              </a:r>
              <a:r>
                <a:rPr lang="en-US" sz="1050" dirty="0">
                  <a:latin typeface="DejaVuSans"/>
                </a:rPr>
                <a:t> FULFILLS ( CURRENT_DATE GREATEROREQUAL suggestion _start ) ) AND ( ANY </a:t>
              </a:r>
              <a:r>
                <a:rPr lang="en-US" sz="1050" dirty="0" err="1">
                  <a:latin typeface="DejaVuSans"/>
                </a:rPr>
                <a:t>suggestion_end</a:t>
              </a:r>
              <a:r>
                <a:rPr lang="en-US" sz="1050" dirty="0">
                  <a:latin typeface="DejaVuSans"/>
                </a:rPr>
                <a:t> FULFILLS ( CURRENT_DATE SMALLEROREQUAL </a:t>
              </a:r>
              <a:r>
                <a:rPr lang="en-US" sz="1050" dirty="0" err="1">
                  <a:latin typeface="DejaVuSans"/>
                </a:rPr>
                <a:t>suggestion_end</a:t>
              </a:r>
              <a:r>
                <a:rPr lang="en-US" sz="1050" dirty="0">
                  <a:latin typeface="DejaVuSans"/>
                </a:rPr>
                <a:t> ) ) AND (</a:t>
              </a:r>
              <a:r>
                <a:rPr lang="en-US" sz="1050" dirty="0" err="1">
                  <a:latin typeface="DejaVuSans"/>
                </a:rPr>
                <a:t>suggestion_status</a:t>
              </a:r>
              <a:r>
                <a:rPr lang="en-US" sz="1050" dirty="0">
                  <a:latin typeface="DejaVuSans"/>
                </a:rPr>
                <a:t> EQUAL \"running\" ) )</a:t>
              </a:r>
              <a:endParaRPr lang="de-DE" sz="1050" dirty="0">
                <a:latin typeface="DejaVuSans"/>
              </a:endParaRPr>
            </a:p>
          </p:txBody>
        </p:sp>
        <p:sp>
          <p:nvSpPr>
            <p:cNvPr id="39" name="TextBox 38"/>
            <p:cNvSpPr txBox="1"/>
            <p:nvPr/>
          </p:nvSpPr>
          <p:spPr>
            <a:xfrm>
              <a:off x="9482357" y="4189244"/>
              <a:ext cx="1205909" cy="21544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a:r>
                <a:rPr lang="de-DE" sz="1400" dirty="0" err="1"/>
                <a:t>Condition</a:t>
              </a:r>
              <a:r>
                <a:rPr lang="de-DE" sz="1400" dirty="0"/>
                <a:t> </a:t>
              </a:r>
              <a:r>
                <a:rPr lang="de-DE" sz="1400" dirty="0" err="1"/>
                <a:t>logic</a:t>
              </a:r>
              <a:endParaRPr lang="de-DE" sz="1400" dirty="0"/>
            </a:p>
          </p:txBody>
        </p:sp>
      </p:grpSp>
      <p:grpSp>
        <p:nvGrpSpPr>
          <p:cNvPr id="45" name="Group 44"/>
          <p:cNvGrpSpPr/>
          <p:nvPr/>
        </p:nvGrpSpPr>
        <p:grpSpPr>
          <a:xfrm>
            <a:off x="9748032" y="5085184"/>
            <a:ext cx="1734080" cy="1115444"/>
            <a:chOff x="9748032" y="5085184"/>
            <a:chExt cx="1734080" cy="1115444"/>
          </a:xfrm>
        </p:grpSpPr>
        <p:sp>
          <p:nvSpPr>
            <p:cNvPr id="21" name="Rectangular Callout 20"/>
            <p:cNvSpPr>
              <a:spLocks/>
            </p:cNvSpPr>
            <p:nvPr/>
          </p:nvSpPr>
          <p:spPr>
            <a:xfrm>
              <a:off x="9748032" y="5085184"/>
              <a:ext cx="1734080" cy="900000"/>
            </a:xfrm>
            <a:prstGeom prst="wedgeRectCallout">
              <a:avLst>
                <a:gd name="adj1" fmla="val -73430"/>
                <a:gd name="adj2" fmla="val 240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Box 23"/>
            <p:cNvSpPr txBox="1"/>
            <p:nvPr/>
          </p:nvSpPr>
          <p:spPr>
            <a:xfrm>
              <a:off x="9784116" y="5105383"/>
              <a:ext cx="1644382" cy="830997"/>
            </a:xfrm>
            <a:prstGeom prst="rect">
              <a:avLst/>
            </a:prstGeom>
            <a:solidFill>
              <a:schemeClr val="bg1"/>
            </a:solidFill>
            <a:ln w="25400">
              <a:solidFill>
                <a:schemeClr val="accent1">
                  <a:lumMod val="75000"/>
                </a:schemeClr>
              </a:solidFill>
            </a:ln>
          </p:spPr>
          <p:txBody>
            <a:bodyPr wrap="square" rtlCol="0">
              <a:spAutoFit/>
            </a:bodyPr>
            <a:lstStyle/>
            <a:p>
              <a:r>
                <a:rPr lang="en-US" sz="1200" dirty="0">
                  <a:solidFill>
                    <a:schemeClr val="accent1">
                      <a:lumMod val="75000"/>
                    </a:schemeClr>
                  </a:solidFill>
                  <a:latin typeface="DejaVuSans"/>
                </a:rPr>
                <a:t>You do your physical activity therapy as scheduled. That’s good, go on with it!</a:t>
              </a:r>
              <a:endParaRPr lang="de-DE" sz="1200" dirty="0">
                <a:solidFill>
                  <a:schemeClr val="accent1">
                    <a:lumMod val="75000"/>
                  </a:schemeClr>
                </a:solidFill>
                <a:latin typeface="DejaVuSans"/>
              </a:endParaRPr>
            </a:p>
          </p:txBody>
        </p:sp>
        <p:sp>
          <p:nvSpPr>
            <p:cNvPr id="41" name="TextBox 40"/>
            <p:cNvSpPr txBox="1"/>
            <p:nvPr/>
          </p:nvSpPr>
          <p:spPr>
            <a:xfrm>
              <a:off x="9875692" y="5985184"/>
              <a:ext cx="1461229" cy="21544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spAutoFit/>
            </a:bodyPr>
            <a:lstStyle/>
            <a:p>
              <a:pPr algn="ctr"/>
              <a:r>
                <a:rPr lang="de-DE" sz="1400" dirty="0">
                  <a:latin typeface="DejaVuSans"/>
                </a:rPr>
                <a:t>Feedback</a:t>
              </a:r>
              <a:r>
                <a:rPr lang="de-DE" sz="1400" dirty="0"/>
                <a:t> </a:t>
              </a:r>
              <a:r>
                <a:rPr lang="de-DE" sz="1400" dirty="0" err="1"/>
                <a:t>messages</a:t>
              </a:r>
              <a:endParaRPr lang="de-DE" sz="1400" dirty="0"/>
            </a:p>
          </p:txBody>
        </p:sp>
      </p:grpSp>
    </p:spTree>
    <p:extLst>
      <p:ext uri="{BB962C8B-B14F-4D97-AF65-F5344CB8AC3E}">
        <p14:creationId xmlns:p14="http://schemas.microsoft.com/office/powerpoint/2010/main" val="296056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4E27-72F7-4244-88A8-1988E893AF58}"/>
              </a:ext>
            </a:extLst>
          </p:cNvPr>
          <p:cNvSpPr>
            <a:spLocks noGrp="1"/>
          </p:cNvSpPr>
          <p:nvPr>
            <p:ph type="title"/>
          </p:nvPr>
        </p:nvSpPr>
        <p:spPr/>
        <p:txBody>
          <a:bodyPr/>
          <a:lstStyle/>
          <a:p>
            <a:r>
              <a:rPr lang="en-GB" dirty="0">
                <a:latin typeface="DejaVuSans"/>
              </a:rPr>
              <a:t>ONCORELIEF Pilots</a:t>
            </a:r>
            <a:endParaRPr lang="en-US" dirty="0">
              <a:latin typeface="DejaVuSans"/>
            </a:endParaRPr>
          </a:p>
        </p:txBody>
      </p:sp>
      <p:sp>
        <p:nvSpPr>
          <p:cNvPr id="3" name="Content Placeholder 2">
            <a:extLst>
              <a:ext uri="{FF2B5EF4-FFF2-40B4-BE49-F238E27FC236}">
                <a16:creationId xmlns:a16="http://schemas.microsoft.com/office/drawing/2014/main" id="{7C43C491-BB72-4D78-8537-D98C787D6BCE}"/>
              </a:ext>
            </a:extLst>
          </p:cNvPr>
          <p:cNvSpPr>
            <a:spLocks noGrp="1"/>
          </p:cNvSpPr>
          <p:nvPr>
            <p:ph idx="1"/>
          </p:nvPr>
        </p:nvSpPr>
        <p:spPr/>
        <p:txBody>
          <a:bodyPr>
            <a:normAutofit/>
          </a:bodyPr>
          <a:lstStyle/>
          <a:p>
            <a:r>
              <a:rPr lang="en-US" dirty="0">
                <a:latin typeface="DejaVuSans"/>
              </a:rPr>
              <a:t>The project's results will be validated in in real world settings in two pilot hospitals, focusing on Colorectal Cancer and Acute Myeloid </a:t>
            </a:r>
            <a:r>
              <a:rPr lang="en-US" dirty="0" err="1">
                <a:latin typeface="DejaVuSans"/>
              </a:rPr>
              <a:t>Leukaemia</a:t>
            </a:r>
            <a:r>
              <a:rPr lang="en-US" dirty="0">
                <a:latin typeface="DejaVuSans"/>
              </a:rPr>
              <a:t>, respectively. During the pilot execution, patients, informed through appropriate recruitment processes and consent forms, will use the Guardian Angel application, which will collect data directly from them (as PROs and PREMs).</a:t>
            </a:r>
          </a:p>
        </p:txBody>
      </p:sp>
      <p:sp>
        <p:nvSpPr>
          <p:cNvPr id="4" name="Slide Number Placeholder 3">
            <a:extLst>
              <a:ext uri="{FF2B5EF4-FFF2-40B4-BE49-F238E27FC236}">
                <a16:creationId xmlns:a16="http://schemas.microsoft.com/office/drawing/2014/main" id="{A59D6BC1-9EB0-4178-977B-9117D3482B29}"/>
              </a:ext>
            </a:extLst>
          </p:cNvPr>
          <p:cNvSpPr>
            <a:spLocks noGrp="1"/>
          </p:cNvSpPr>
          <p:nvPr>
            <p:ph type="sldNum" sz="quarter" idx="12"/>
          </p:nvPr>
        </p:nvSpPr>
        <p:spPr/>
        <p:txBody>
          <a:bodyPr/>
          <a:lstStyle/>
          <a:p>
            <a:fld id="{9A313E6C-2E64-47DF-938C-E78B1CB23968}" type="slidenum">
              <a:rPr lang="el-GR" smtClean="0"/>
              <a:pPr/>
              <a:t>13</a:t>
            </a:fld>
            <a:endParaRPr lang="el-GR"/>
          </a:p>
        </p:txBody>
      </p:sp>
      <p:sp>
        <p:nvSpPr>
          <p:cNvPr id="5" name="Footer Placeholder 4">
            <a:extLst>
              <a:ext uri="{FF2B5EF4-FFF2-40B4-BE49-F238E27FC236}">
                <a16:creationId xmlns:a16="http://schemas.microsoft.com/office/drawing/2014/main" id="{C5695155-D86D-42CF-BAA0-DF59CD2422D9}"/>
              </a:ext>
            </a:extLst>
          </p:cNvPr>
          <p:cNvSpPr>
            <a:spLocks noGrp="1"/>
          </p:cNvSpPr>
          <p:nvPr>
            <p:ph type="ftr" sz="quarter" idx="11"/>
          </p:nvPr>
        </p:nvSpPr>
        <p:spPr/>
        <p:txBody>
          <a:bodyPr/>
          <a:lstStyle/>
          <a:p>
            <a:r>
              <a:rPr lang="en-GB"/>
              <a:t>The Responsible AI Forum, Munich, 7 December 2021</a:t>
            </a:r>
            <a:endParaRPr lang="en-GB" dirty="0"/>
          </a:p>
        </p:txBody>
      </p:sp>
      <p:pic>
        <p:nvPicPr>
          <p:cNvPr id="11" name="Picture 10">
            <a:extLst>
              <a:ext uri="{FF2B5EF4-FFF2-40B4-BE49-F238E27FC236}">
                <a16:creationId xmlns:a16="http://schemas.microsoft.com/office/drawing/2014/main" id="{EA91E7AC-D032-429B-BFF3-D4762E59FC3B}"/>
              </a:ext>
            </a:extLst>
          </p:cNvPr>
          <p:cNvPicPr>
            <a:picLocks noChangeAspect="1"/>
          </p:cNvPicPr>
          <p:nvPr/>
        </p:nvPicPr>
        <p:blipFill>
          <a:blip r:embed="rId3"/>
          <a:stretch>
            <a:fillRect/>
          </a:stretch>
        </p:blipFill>
        <p:spPr>
          <a:xfrm>
            <a:off x="1055440" y="4814019"/>
            <a:ext cx="4036239" cy="1080120"/>
          </a:xfrm>
          <a:prstGeom prst="rect">
            <a:avLst/>
          </a:prstGeom>
        </p:spPr>
      </p:pic>
      <p:pic>
        <p:nvPicPr>
          <p:cNvPr id="13" name="Picture 12">
            <a:extLst>
              <a:ext uri="{FF2B5EF4-FFF2-40B4-BE49-F238E27FC236}">
                <a16:creationId xmlns:a16="http://schemas.microsoft.com/office/drawing/2014/main" id="{07F90BBC-8B6F-403C-9FD8-F0ECF199FB94}"/>
              </a:ext>
            </a:extLst>
          </p:cNvPr>
          <p:cNvPicPr>
            <a:picLocks noChangeAspect="1"/>
          </p:cNvPicPr>
          <p:nvPr/>
        </p:nvPicPr>
        <p:blipFill>
          <a:blip r:embed="rId4"/>
          <a:stretch>
            <a:fillRect/>
          </a:stretch>
        </p:blipFill>
        <p:spPr>
          <a:xfrm>
            <a:off x="5807495" y="4794126"/>
            <a:ext cx="5329065" cy="1080119"/>
          </a:xfrm>
          <a:prstGeom prst="rect">
            <a:avLst/>
          </a:prstGeom>
        </p:spPr>
      </p:pic>
    </p:spTree>
    <p:extLst>
      <p:ext uri="{BB962C8B-B14F-4D97-AF65-F5344CB8AC3E}">
        <p14:creationId xmlns:p14="http://schemas.microsoft.com/office/powerpoint/2010/main" val="284564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1778" y="2840162"/>
            <a:ext cx="10513168" cy="1080120"/>
          </a:xfrm>
        </p:spPr>
        <p:txBody>
          <a:bodyPr anchor="b">
            <a:noAutofit/>
          </a:bodyPr>
          <a:lstStyle/>
          <a:p>
            <a:pPr marL="0" marR="0" algn="ctr">
              <a:lnSpc>
                <a:spcPct val="107000"/>
              </a:lnSpc>
              <a:spcBef>
                <a:spcPts val="0"/>
              </a:spcBef>
              <a:spcAft>
                <a:spcPts val="0"/>
              </a:spcAft>
            </a:pPr>
            <a:r>
              <a:rPr lang="en-US" sz="2800" b="1" dirty="0">
                <a:effectLst/>
                <a:latin typeface="DejaVuSans"/>
                <a:ea typeface="Calibri" panose="020F0502020204030204" pitchFamily="34" charset="0"/>
                <a:cs typeface="Arial-BoldMT"/>
              </a:rPr>
              <a:t>Thank you!</a:t>
            </a:r>
            <a:br>
              <a:rPr lang="en-US" sz="2800" b="1" dirty="0">
                <a:effectLst/>
                <a:latin typeface="DejaVuSans"/>
                <a:ea typeface="Calibri" panose="020F0502020204030204" pitchFamily="34" charset="0"/>
                <a:cs typeface="Arial-BoldMT"/>
              </a:rPr>
            </a:br>
            <a:br>
              <a:rPr lang="en-US" sz="2800" b="1" dirty="0">
                <a:effectLst/>
                <a:latin typeface="DejaVuSans"/>
                <a:ea typeface="Calibri" panose="020F0502020204030204" pitchFamily="34" charset="0"/>
                <a:cs typeface="Arial-BoldMT"/>
              </a:rPr>
            </a:br>
            <a:r>
              <a:rPr lang="en-US" sz="2800" b="1" dirty="0">
                <a:effectLst/>
                <a:latin typeface="DejaVuSans"/>
                <a:ea typeface="Calibri" panose="020F0502020204030204" pitchFamily="34" charset="0"/>
                <a:cs typeface="Arial-BoldMT"/>
              </a:rPr>
              <a:t>Do you have Questions?</a:t>
            </a:r>
            <a:endParaRPr lang="el-GR" dirty="0">
              <a:solidFill>
                <a:schemeClr val="tx1">
                  <a:lumMod val="50000"/>
                </a:schemeClr>
              </a:solidFill>
            </a:endParaRPr>
          </a:p>
        </p:txBody>
      </p:sp>
      <p:sp>
        <p:nvSpPr>
          <p:cNvPr id="6" name="TextBox 5">
            <a:extLst>
              <a:ext uri="{FF2B5EF4-FFF2-40B4-BE49-F238E27FC236}">
                <a16:creationId xmlns:a16="http://schemas.microsoft.com/office/drawing/2014/main" id="{1000A539-942E-4FE3-84AF-14D20C7D5272}"/>
              </a:ext>
            </a:extLst>
          </p:cNvPr>
          <p:cNvSpPr txBox="1"/>
          <p:nvPr/>
        </p:nvSpPr>
        <p:spPr>
          <a:xfrm>
            <a:off x="1099810" y="4005064"/>
            <a:ext cx="9937104" cy="923330"/>
          </a:xfrm>
          <a:prstGeom prst="rect">
            <a:avLst/>
          </a:prstGeom>
          <a:noFill/>
        </p:spPr>
        <p:txBody>
          <a:bodyPr wrap="square" rtlCol="0">
            <a:spAutoFit/>
          </a:bodyPr>
          <a:lstStyle/>
          <a:p>
            <a:endParaRPr lang="en-US" b="1" dirty="0">
              <a:latin typeface="DejaVuSans"/>
            </a:endParaRPr>
          </a:p>
          <a:p>
            <a:r>
              <a:rPr lang="en-US" b="1" dirty="0">
                <a:latin typeface="DejaVuSans"/>
              </a:rPr>
              <a:t>Stefanos Venios</a:t>
            </a:r>
            <a:r>
              <a:rPr lang="el-GR" b="1" dirty="0">
                <a:latin typeface="DejaVuSans"/>
              </a:rPr>
              <a:t> (</a:t>
            </a:r>
            <a:r>
              <a:rPr lang="en-GB" b="1" dirty="0">
                <a:latin typeface="DejaVuSans"/>
                <a:hlinkClick r:id="rId3"/>
              </a:rPr>
              <a:t>stefanos@suite5.eu</a:t>
            </a:r>
            <a:r>
              <a:rPr lang="en-GB" b="1" dirty="0">
                <a:latin typeface="DejaVuSans"/>
              </a:rPr>
              <a:t>)</a:t>
            </a:r>
            <a:endParaRPr lang="en-US" b="1" dirty="0">
              <a:latin typeface="DejaVuSans"/>
            </a:endParaRPr>
          </a:p>
          <a:p>
            <a:r>
              <a:rPr lang="en-US" dirty="0">
                <a:latin typeface="DejaVuSans"/>
              </a:rPr>
              <a:t>Suite5 Data Intelligence Solutions Limited, Limassol, Cyprus</a:t>
            </a:r>
          </a:p>
        </p:txBody>
      </p:sp>
      <p:sp>
        <p:nvSpPr>
          <p:cNvPr id="7" name="TextBox 6">
            <a:extLst>
              <a:ext uri="{FF2B5EF4-FFF2-40B4-BE49-F238E27FC236}">
                <a16:creationId xmlns:a16="http://schemas.microsoft.com/office/drawing/2014/main" id="{38E9A364-8CF5-43BC-81B3-5704C7B0B810}"/>
              </a:ext>
            </a:extLst>
          </p:cNvPr>
          <p:cNvSpPr txBox="1"/>
          <p:nvPr/>
        </p:nvSpPr>
        <p:spPr>
          <a:xfrm>
            <a:off x="1847528" y="6056323"/>
            <a:ext cx="4968552" cy="553998"/>
          </a:xfrm>
          <a:prstGeom prst="rect">
            <a:avLst/>
          </a:prstGeom>
          <a:noFill/>
        </p:spPr>
        <p:txBody>
          <a:bodyPr wrap="square" rtlCol="0">
            <a:spAutoFit/>
          </a:bodyPr>
          <a:lstStyle/>
          <a:p>
            <a:r>
              <a:rPr lang="en-US" sz="1000" b="0" i="0" dirty="0">
                <a:effectLst/>
                <a:latin typeface="Kanit"/>
              </a:rPr>
              <a:t>This project has received funding from the European Union’s Horizon 2020 Framework </a:t>
            </a:r>
            <a:r>
              <a:rPr lang="en-US" sz="1000" b="0" i="0" dirty="0" err="1">
                <a:effectLst/>
                <a:latin typeface="Kanit"/>
              </a:rPr>
              <a:t>Programme</a:t>
            </a:r>
            <a:r>
              <a:rPr lang="en-US" sz="1000" b="0" i="0" dirty="0">
                <a:effectLst/>
                <a:latin typeface="Kanit"/>
              </a:rPr>
              <a:t> for Research and Innovation under grant agreement no 875392.</a:t>
            </a:r>
            <a:br>
              <a:rPr lang="en-US" sz="1000" dirty="0"/>
            </a:br>
            <a:r>
              <a:rPr lang="en-US" sz="1000" b="0" i="0" dirty="0">
                <a:effectLst/>
                <a:latin typeface="Kanit"/>
              </a:rPr>
              <a:t>Copyright © 2020 The ONCORELIEF Consortium</a:t>
            </a:r>
            <a:endParaRPr lang="en-US" sz="1000" dirty="0"/>
          </a:p>
        </p:txBody>
      </p:sp>
      <p:pic>
        <p:nvPicPr>
          <p:cNvPr id="9" name="Picture 8">
            <a:extLst>
              <a:ext uri="{FF2B5EF4-FFF2-40B4-BE49-F238E27FC236}">
                <a16:creationId xmlns:a16="http://schemas.microsoft.com/office/drawing/2014/main" id="{1CC9AD1F-DC5A-44D7-B124-BA692E492D0A}"/>
              </a:ext>
            </a:extLst>
          </p:cNvPr>
          <p:cNvPicPr>
            <a:picLocks noChangeAspect="1"/>
          </p:cNvPicPr>
          <p:nvPr/>
        </p:nvPicPr>
        <p:blipFill>
          <a:blip r:embed="rId4"/>
          <a:stretch>
            <a:fillRect/>
          </a:stretch>
        </p:blipFill>
        <p:spPr>
          <a:xfrm>
            <a:off x="1127448" y="6093296"/>
            <a:ext cx="720080" cy="480053"/>
          </a:xfrm>
          <a:prstGeom prst="rect">
            <a:avLst/>
          </a:prstGeom>
        </p:spPr>
      </p:pic>
      <p:pic>
        <p:nvPicPr>
          <p:cNvPr id="11" name="Picture 10">
            <a:extLst>
              <a:ext uri="{FF2B5EF4-FFF2-40B4-BE49-F238E27FC236}">
                <a16:creationId xmlns:a16="http://schemas.microsoft.com/office/drawing/2014/main" id="{2ABBD745-23B8-4169-9CFC-04C339BFD441}"/>
              </a:ext>
            </a:extLst>
          </p:cNvPr>
          <p:cNvPicPr>
            <a:picLocks noChangeAspect="1"/>
          </p:cNvPicPr>
          <p:nvPr/>
        </p:nvPicPr>
        <p:blipFill>
          <a:blip r:embed="rId5"/>
          <a:stretch>
            <a:fillRect/>
          </a:stretch>
        </p:blipFill>
        <p:spPr>
          <a:xfrm>
            <a:off x="8832304" y="5919407"/>
            <a:ext cx="2160240" cy="827829"/>
          </a:xfrm>
          <a:prstGeom prst="rect">
            <a:avLst/>
          </a:prstGeom>
        </p:spPr>
      </p:pic>
    </p:spTree>
    <p:extLst>
      <p:ext uri="{BB962C8B-B14F-4D97-AF65-F5344CB8AC3E}">
        <p14:creationId xmlns:p14="http://schemas.microsoft.com/office/powerpoint/2010/main" val="356210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ED0A-77D3-410F-BDFF-B846EB6EA1C9}"/>
              </a:ext>
            </a:extLst>
          </p:cNvPr>
          <p:cNvSpPr>
            <a:spLocks noGrp="1"/>
          </p:cNvSpPr>
          <p:nvPr>
            <p:ph type="title"/>
          </p:nvPr>
        </p:nvSpPr>
        <p:spPr/>
        <p:txBody>
          <a:bodyPr/>
          <a:lstStyle/>
          <a:p>
            <a:r>
              <a:rPr lang="en-US" dirty="0">
                <a:latin typeface="DejaVuSans"/>
              </a:rPr>
              <a:t>Introduction</a:t>
            </a:r>
          </a:p>
        </p:txBody>
      </p:sp>
      <p:sp>
        <p:nvSpPr>
          <p:cNvPr id="3" name="Content Placeholder 2">
            <a:extLst>
              <a:ext uri="{FF2B5EF4-FFF2-40B4-BE49-F238E27FC236}">
                <a16:creationId xmlns:a16="http://schemas.microsoft.com/office/drawing/2014/main" id="{7112AFFF-BEB4-440E-9349-FD83213BF3D4}"/>
              </a:ext>
            </a:extLst>
          </p:cNvPr>
          <p:cNvSpPr>
            <a:spLocks noGrp="1"/>
          </p:cNvSpPr>
          <p:nvPr>
            <p:ph idx="1"/>
          </p:nvPr>
        </p:nvSpPr>
        <p:spPr>
          <a:xfrm>
            <a:off x="787400" y="1412778"/>
            <a:ext cx="10566400" cy="2564702"/>
          </a:xfrm>
        </p:spPr>
        <p:txBody>
          <a:bodyPr>
            <a:normAutofit lnSpcReduction="10000"/>
          </a:bodyPr>
          <a:lstStyle/>
          <a:p>
            <a:pPr marL="0" indent="0" algn="l">
              <a:buNone/>
            </a:pPr>
            <a:r>
              <a:rPr lang="en-US" sz="2000" b="0" i="0" u="none" strike="noStrike" baseline="0" dirty="0">
                <a:latin typeface="DejaVuSans"/>
              </a:rPr>
              <a:t>ONCORELIEF</a:t>
            </a:r>
          </a:p>
          <a:p>
            <a:pPr marL="0" indent="0" algn="l">
              <a:buNone/>
            </a:pPr>
            <a:r>
              <a:rPr lang="en-US" sz="2000" b="1" i="0" u="none" strike="noStrike" baseline="0" dirty="0">
                <a:latin typeface="DejaVuSans"/>
              </a:rPr>
              <a:t>improves</a:t>
            </a:r>
            <a:r>
              <a:rPr lang="en-US" sz="2000" b="0" i="0" u="none" strike="noStrike" baseline="0" dirty="0">
                <a:latin typeface="DejaVuSans"/>
              </a:rPr>
              <a:t> post-treatment health status, well-being and follow-up care for cancer patients</a:t>
            </a:r>
          </a:p>
          <a:p>
            <a:pPr marL="0" indent="0" algn="l">
              <a:buNone/>
            </a:pPr>
            <a:r>
              <a:rPr lang="en-US" sz="2000" b="1" i="0" u="none" strike="noStrike" baseline="0" dirty="0">
                <a:latin typeface="DejaVuSans"/>
              </a:rPr>
              <a:t>in order to </a:t>
            </a:r>
            <a:r>
              <a:rPr lang="en-US" sz="2000" b="0" i="0" u="none" strike="noStrike" baseline="0" dirty="0">
                <a:latin typeface="DejaVuSans"/>
              </a:rPr>
              <a:t>meet their needs and allow for timely suggestions</a:t>
            </a:r>
          </a:p>
          <a:p>
            <a:pPr marL="0" indent="0" algn="l">
              <a:buNone/>
            </a:pPr>
            <a:r>
              <a:rPr lang="en-US" sz="2000" b="1" i="0" u="none" strike="noStrike" baseline="0" dirty="0">
                <a:latin typeface="DejaVuSans"/>
              </a:rPr>
              <a:t>before</a:t>
            </a:r>
            <a:r>
              <a:rPr lang="en-US" sz="2000" b="0" i="0" u="none" strike="noStrike" baseline="0" dirty="0">
                <a:latin typeface="DejaVuSans"/>
              </a:rPr>
              <a:t> these patients face increased therapeutic side-effects, emotional distress, or </a:t>
            </a:r>
            <a:r>
              <a:rPr lang="en-US" sz="2000" b="0" i="0" u="none" strike="noStrike" baseline="0" dirty="0" err="1">
                <a:latin typeface="DejaVuSans"/>
              </a:rPr>
              <a:t>biobehavioural</a:t>
            </a:r>
            <a:r>
              <a:rPr lang="en-US" sz="2000" b="0" i="0" u="none" strike="noStrike" baseline="0" dirty="0">
                <a:latin typeface="DejaVuSans"/>
              </a:rPr>
              <a:t> factors promoting cancer progression.</a:t>
            </a:r>
          </a:p>
          <a:p>
            <a:pPr marL="0" indent="0" algn="l">
              <a:buNone/>
            </a:pPr>
            <a:endParaRPr lang="en-US" sz="2000" dirty="0">
              <a:latin typeface="DejaVuSans"/>
            </a:endParaRPr>
          </a:p>
          <a:p>
            <a:pPr marL="0" indent="0" algn="l">
              <a:buNone/>
            </a:pPr>
            <a:r>
              <a:rPr lang="en-US" sz="2000" dirty="0">
                <a:latin typeface="DejaVuSans"/>
              </a:rPr>
              <a:t>                 </a:t>
            </a:r>
            <a:r>
              <a:rPr lang="en-US" sz="2000" b="1" u="sng" dirty="0">
                <a:latin typeface="DejaVuSans"/>
              </a:rPr>
              <a:t>Project Objectives</a:t>
            </a:r>
            <a:endParaRPr lang="en-US" sz="3200" b="1" u="sng" dirty="0">
              <a:latin typeface="DejaVuSans"/>
            </a:endParaRPr>
          </a:p>
        </p:txBody>
      </p:sp>
      <p:sp>
        <p:nvSpPr>
          <p:cNvPr id="4" name="Slide Number Placeholder 3">
            <a:extLst>
              <a:ext uri="{FF2B5EF4-FFF2-40B4-BE49-F238E27FC236}">
                <a16:creationId xmlns:a16="http://schemas.microsoft.com/office/drawing/2014/main" id="{B7C57A02-5CC0-44E9-8FF2-ADCE1599044D}"/>
              </a:ext>
            </a:extLst>
          </p:cNvPr>
          <p:cNvSpPr>
            <a:spLocks noGrp="1"/>
          </p:cNvSpPr>
          <p:nvPr>
            <p:ph type="sldNum" sz="quarter" idx="12"/>
          </p:nvPr>
        </p:nvSpPr>
        <p:spPr/>
        <p:txBody>
          <a:bodyPr/>
          <a:lstStyle/>
          <a:p>
            <a:fld id="{9A313E6C-2E64-47DF-938C-E78B1CB23968}" type="slidenum">
              <a:rPr lang="el-GR" smtClean="0"/>
              <a:pPr/>
              <a:t>2</a:t>
            </a:fld>
            <a:endParaRPr lang="el-GR"/>
          </a:p>
        </p:txBody>
      </p:sp>
      <p:sp>
        <p:nvSpPr>
          <p:cNvPr id="5" name="Footer Placeholder 4">
            <a:extLst>
              <a:ext uri="{FF2B5EF4-FFF2-40B4-BE49-F238E27FC236}">
                <a16:creationId xmlns:a16="http://schemas.microsoft.com/office/drawing/2014/main" id="{B20E7876-2825-46A7-A5C5-F01A2817AD12}"/>
              </a:ext>
            </a:extLst>
          </p:cNvPr>
          <p:cNvSpPr>
            <a:spLocks noGrp="1"/>
          </p:cNvSpPr>
          <p:nvPr>
            <p:ph type="ftr" sz="quarter" idx="11"/>
          </p:nvPr>
        </p:nvSpPr>
        <p:spPr/>
        <p:txBody>
          <a:bodyPr/>
          <a:lstStyle/>
          <a:p>
            <a:r>
              <a:rPr lang="en-GB"/>
              <a:t>The Responsible AI Forum, Munich, 7 December 2021</a:t>
            </a:r>
            <a:endParaRPr lang="en-GB" dirty="0"/>
          </a:p>
        </p:txBody>
      </p:sp>
      <p:grpSp>
        <p:nvGrpSpPr>
          <p:cNvPr id="10" name="Group 9">
            <a:extLst>
              <a:ext uri="{FF2B5EF4-FFF2-40B4-BE49-F238E27FC236}">
                <a16:creationId xmlns:a16="http://schemas.microsoft.com/office/drawing/2014/main" id="{9DDFE269-0E23-4507-9C1C-65CB9D6D5233}"/>
              </a:ext>
            </a:extLst>
          </p:cNvPr>
          <p:cNvGrpSpPr/>
          <p:nvPr/>
        </p:nvGrpSpPr>
        <p:grpSpPr>
          <a:xfrm>
            <a:off x="1831186" y="4005064"/>
            <a:ext cx="1545781" cy="2031325"/>
            <a:chOff x="2855" y="0"/>
            <a:chExt cx="1545781" cy="2031325"/>
          </a:xfrm>
        </p:grpSpPr>
        <p:sp>
          <p:nvSpPr>
            <p:cNvPr id="43" name="Rectangle 42">
              <a:extLst>
                <a:ext uri="{FF2B5EF4-FFF2-40B4-BE49-F238E27FC236}">
                  <a16:creationId xmlns:a16="http://schemas.microsoft.com/office/drawing/2014/main" id="{701F16B3-CBEF-41F8-92F3-663562EB1E40}"/>
                </a:ext>
              </a:extLst>
            </p:cNvPr>
            <p:cNvSpPr/>
            <p:nvPr/>
          </p:nvSpPr>
          <p:spPr>
            <a:xfrm>
              <a:off x="2855" y="0"/>
              <a:ext cx="1545781" cy="203132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TextBox 43">
              <a:extLst>
                <a:ext uri="{FF2B5EF4-FFF2-40B4-BE49-F238E27FC236}">
                  <a16:creationId xmlns:a16="http://schemas.microsoft.com/office/drawing/2014/main" id="{CC67EB02-C7EE-43D0-9EB8-BB5070F46C76}"/>
                </a:ext>
              </a:extLst>
            </p:cNvPr>
            <p:cNvSpPr txBox="1"/>
            <p:nvPr/>
          </p:nvSpPr>
          <p:spPr>
            <a:xfrm>
              <a:off x="2855" y="563719"/>
              <a:ext cx="1545781" cy="121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515" tIns="330200" rIns="120515"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DejaVuSans"/>
                </a:rPr>
                <a:t>Analyze clinical settings, treatment parameters and environment dynamics and drive forces of cancer patient wellbeing</a:t>
              </a:r>
            </a:p>
          </p:txBody>
        </p:sp>
      </p:grpSp>
      <p:grpSp>
        <p:nvGrpSpPr>
          <p:cNvPr id="11" name="Group 10">
            <a:extLst>
              <a:ext uri="{FF2B5EF4-FFF2-40B4-BE49-F238E27FC236}">
                <a16:creationId xmlns:a16="http://schemas.microsoft.com/office/drawing/2014/main" id="{72C0DFD0-8ACE-400F-ADC2-D452E1FB1C2B}"/>
              </a:ext>
            </a:extLst>
          </p:cNvPr>
          <p:cNvGrpSpPr/>
          <p:nvPr/>
        </p:nvGrpSpPr>
        <p:grpSpPr>
          <a:xfrm>
            <a:off x="2299377" y="4208196"/>
            <a:ext cx="609397" cy="609397"/>
            <a:chOff x="471046" y="203132"/>
            <a:chExt cx="609397" cy="609397"/>
          </a:xfrm>
        </p:grpSpPr>
        <p:sp>
          <p:nvSpPr>
            <p:cNvPr id="41" name="Oval 40">
              <a:extLst>
                <a:ext uri="{FF2B5EF4-FFF2-40B4-BE49-F238E27FC236}">
                  <a16:creationId xmlns:a16="http://schemas.microsoft.com/office/drawing/2014/main" id="{00DA2D24-8333-4C37-ADA4-AA1BFCAAA302}"/>
                </a:ext>
              </a:extLst>
            </p:cNvPr>
            <p:cNvSpPr/>
            <p:nvPr/>
          </p:nvSpPr>
          <p:spPr>
            <a:xfrm>
              <a:off x="471046" y="203132"/>
              <a:ext cx="609397" cy="609397"/>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6">
              <a:extLst>
                <a:ext uri="{FF2B5EF4-FFF2-40B4-BE49-F238E27FC236}">
                  <a16:creationId xmlns:a16="http://schemas.microsoft.com/office/drawing/2014/main" id="{9CFA89C0-6366-4D66-8462-D54BC6915DAA}"/>
                </a:ext>
              </a:extLst>
            </p:cNvPr>
            <p:cNvSpPr txBox="1"/>
            <p:nvPr/>
          </p:nvSpPr>
          <p:spPr>
            <a:xfrm>
              <a:off x="560290" y="292376"/>
              <a:ext cx="430909" cy="43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11" tIns="12700" rIns="47511" bIns="12700" numCol="1" spcCol="1270" anchor="ctr" anchorCtr="0">
              <a:noAutofit/>
            </a:bodyPr>
            <a:lstStyle/>
            <a:p>
              <a:pPr marL="0" lvl="0" indent="0" algn="ctr" defTabSz="1289050">
                <a:lnSpc>
                  <a:spcPct val="90000"/>
                </a:lnSpc>
                <a:spcBef>
                  <a:spcPct val="0"/>
                </a:spcBef>
                <a:spcAft>
                  <a:spcPct val="35000"/>
                </a:spcAft>
                <a:buNone/>
              </a:pPr>
              <a:r>
                <a:rPr lang="en-US" sz="2900" kern="1200"/>
                <a:t>1</a:t>
              </a:r>
            </a:p>
          </p:txBody>
        </p:sp>
      </p:grpSp>
      <p:sp>
        <p:nvSpPr>
          <p:cNvPr id="12" name="Rectangle 11">
            <a:extLst>
              <a:ext uri="{FF2B5EF4-FFF2-40B4-BE49-F238E27FC236}">
                <a16:creationId xmlns:a16="http://schemas.microsoft.com/office/drawing/2014/main" id="{A4DC5B60-A99B-40BC-9E34-F8D2D8F32EE4}"/>
              </a:ext>
            </a:extLst>
          </p:cNvPr>
          <p:cNvSpPr/>
          <p:nvPr/>
        </p:nvSpPr>
        <p:spPr>
          <a:xfrm>
            <a:off x="1831186" y="6036317"/>
            <a:ext cx="1545781"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3" name="Group 12">
            <a:extLst>
              <a:ext uri="{FF2B5EF4-FFF2-40B4-BE49-F238E27FC236}">
                <a16:creationId xmlns:a16="http://schemas.microsoft.com/office/drawing/2014/main" id="{E67657D0-B942-40FC-A20F-C151BFE87579}"/>
              </a:ext>
            </a:extLst>
          </p:cNvPr>
          <p:cNvGrpSpPr/>
          <p:nvPr/>
        </p:nvGrpSpPr>
        <p:grpSpPr>
          <a:xfrm>
            <a:off x="3531545" y="4005064"/>
            <a:ext cx="1545781" cy="2031325"/>
            <a:chOff x="1703214" y="0"/>
            <a:chExt cx="1545781" cy="2031325"/>
          </a:xfrm>
        </p:grpSpPr>
        <p:sp>
          <p:nvSpPr>
            <p:cNvPr id="39" name="Rectangle 38">
              <a:extLst>
                <a:ext uri="{FF2B5EF4-FFF2-40B4-BE49-F238E27FC236}">
                  <a16:creationId xmlns:a16="http://schemas.microsoft.com/office/drawing/2014/main" id="{FE493384-C4D4-463E-8EC7-BCBABC91402F}"/>
                </a:ext>
              </a:extLst>
            </p:cNvPr>
            <p:cNvSpPr/>
            <p:nvPr/>
          </p:nvSpPr>
          <p:spPr>
            <a:xfrm>
              <a:off x="1703214" y="0"/>
              <a:ext cx="1545781" cy="203132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TextBox 39">
              <a:extLst>
                <a:ext uri="{FF2B5EF4-FFF2-40B4-BE49-F238E27FC236}">
                  <a16:creationId xmlns:a16="http://schemas.microsoft.com/office/drawing/2014/main" id="{534DAABE-2095-46B5-A868-892C034CD19A}"/>
                </a:ext>
              </a:extLst>
            </p:cNvPr>
            <p:cNvSpPr txBox="1"/>
            <p:nvPr/>
          </p:nvSpPr>
          <p:spPr>
            <a:xfrm>
              <a:off x="1703214" y="771903"/>
              <a:ext cx="1545781" cy="121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515" tIns="330200" rIns="120515"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DejaVuSans"/>
                </a:rPr>
                <a:t>Exploit Big Data and AI capabilities for holistic post-treatment insights generation</a:t>
              </a:r>
            </a:p>
          </p:txBody>
        </p:sp>
      </p:grpSp>
      <p:grpSp>
        <p:nvGrpSpPr>
          <p:cNvPr id="14" name="Group 13">
            <a:extLst>
              <a:ext uri="{FF2B5EF4-FFF2-40B4-BE49-F238E27FC236}">
                <a16:creationId xmlns:a16="http://schemas.microsoft.com/office/drawing/2014/main" id="{F5CCB679-667D-4F10-8369-91A7192CEC90}"/>
              </a:ext>
            </a:extLst>
          </p:cNvPr>
          <p:cNvGrpSpPr/>
          <p:nvPr/>
        </p:nvGrpSpPr>
        <p:grpSpPr>
          <a:xfrm>
            <a:off x="3999737" y="4208196"/>
            <a:ext cx="609397" cy="609397"/>
            <a:chOff x="2171406" y="203132"/>
            <a:chExt cx="609397" cy="609397"/>
          </a:xfrm>
        </p:grpSpPr>
        <p:sp>
          <p:nvSpPr>
            <p:cNvPr id="37" name="Oval 36">
              <a:extLst>
                <a:ext uri="{FF2B5EF4-FFF2-40B4-BE49-F238E27FC236}">
                  <a16:creationId xmlns:a16="http://schemas.microsoft.com/office/drawing/2014/main" id="{2D3A0AC9-A269-47D4-A8E5-3C25AA5D30FA}"/>
                </a:ext>
              </a:extLst>
            </p:cNvPr>
            <p:cNvSpPr/>
            <p:nvPr/>
          </p:nvSpPr>
          <p:spPr>
            <a:xfrm>
              <a:off x="2171406" y="203132"/>
              <a:ext cx="609397" cy="609397"/>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Oval 11">
              <a:extLst>
                <a:ext uri="{FF2B5EF4-FFF2-40B4-BE49-F238E27FC236}">
                  <a16:creationId xmlns:a16="http://schemas.microsoft.com/office/drawing/2014/main" id="{1EB50596-DC6C-4A13-8F4E-1A44E09EA3E4}"/>
                </a:ext>
              </a:extLst>
            </p:cNvPr>
            <p:cNvSpPr txBox="1"/>
            <p:nvPr/>
          </p:nvSpPr>
          <p:spPr>
            <a:xfrm>
              <a:off x="2260650" y="292376"/>
              <a:ext cx="430909" cy="43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11" tIns="12700" rIns="47511" bIns="12700" numCol="1" spcCol="1270" anchor="ctr" anchorCtr="0">
              <a:noAutofit/>
            </a:bodyPr>
            <a:lstStyle/>
            <a:p>
              <a:pPr marL="0" lvl="0" indent="0" algn="ctr" defTabSz="1289050">
                <a:lnSpc>
                  <a:spcPct val="90000"/>
                </a:lnSpc>
                <a:spcBef>
                  <a:spcPct val="0"/>
                </a:spcBef>
                <a:spcAft>
                  <a:spcPct val="35000"/>
                </a:spcAft>
                <a:buNone/>
              </a:pPr>
              <a:r>
                <a:rPr lang="en-US" sz="2900" kern="1200"/>
                <a:t>2</a:t>
              </a:r>
            </a:p>
          </p:txBody>
        </p:sp>
      </p:grpSp>
      <p:sp>
        <p:nvSpPr>
          <p:cNvPr id="15" name="Rectangle 14">
            <a:extLst>
              <a:ext uri="{FF2B5EF4-FFF2-40B4-BE49-F238E27FC236}">
                <a16:creationId xmlns:a16="http://schemas.microsoft.com/office/drawing/2014/main" id="{FEA6AFCA-5CB2-48D3-9649-28B89AABD573}"/>
              </a:ext>
            </a:extLst>
          </p:cNvPr>
          <p:cNvSpPr/>
          <p:nvPr/>
        </p:nvSpPr>
        <p:spPr>
          <a:xfrm>
            <a:off x="3531545" y="6036317"/>
            <a:ext cx="1545781"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6" name="Group 15">
            <a:extLst>
              <a:ext uri="{FF2B5EF4-FFF2-40B4-BE49-F238E27FC236}">
                <a16:creationId xmlns:a16="http://schemas.microsoft.com/office/drawing/2014/main" id="{9F2F2D6C-DD97-4D94-9268-10836F38B1E5}"/>
              </a:ext>
            </a:extLst>
          </p:cNvPr>
          <p:cNvGrpSpPr/>
          <p:nvPr/>
        </p:nvGrpSpPr>
        <p:grpSpPr>
          <a:xfrm>
            <a:off x="5231904" y="4005064"/>
            <a:ext cx="1545781" cy="2031325"/>
            <a:chOff x="3403573" y="0"/>
            <a:chExt cx="1545781" cy="2031325"/>
          </a:xfrm>
        </p:grpSpPr>
        <p:sp>
          <p:nvSpPr>
            <p:cNvPr id="35" name="Rectangle 34">
              <a:extLst>
                <a:ext uri="{FF2B5EF4-FFF2-40B4-BE49-F238E27FC236}">
                  <a16:creationId xmlns:a16="http://schemas.microsoft.com/office/drawing/2014/main" id="{78E370FC-1C67-42AC-9CC5-3C7FBCD4EFD8}"/>
                </a:ext>
              </a:extLst>
            </p:cNvPr>
            <p:cNvSpPr/>
            <p:nvPr/>
          </p:nvSpPr>
          <p:spPr>
            <a:xfrm>
              <a:off x="3403573" y="0"/>
              <a:ext cx="1545781" cy="203132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TextBox 35">
              <a:extLst>
                <a:ext uri="{FF2B5EF4-FFF2-40B4-BE49-F238E27FC236}">
                  <a16:creationId xmlns:a16="http://schemas.microsoft.com/office/drawing/2014/main" id="{03031C97-4054-4E7C-8841-1F6CD9C0E938}"/>
                </a:ext>
              </a:extLst>
            </p:cNvPr>
            <p:cNvSpPr txBox="1"/>
            <p:nvPr/>
          </p:nvSpPr>
          <p:spPr>
            <a:xfrm>
              <a:off x="3403573" y="771903"/>
              <a:ext cx="1545781" cy="121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515" tIns="330200" rIns="120515"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DejaVuSans"/>
                </a:rPr>
                <a:t>Develop innovative technological elements for providing personalized wellbeing</a:t>
              </a:r>
            </a:p>
          </p:txBody>
        </p:sp>
      </p:grpSp>
      <p:grpSp>
        <p:nvGrpSpPr>
          <p:cNvPr id="17" name="Group 16">
            <a:extLst>
              <a:ext uri="{FF2B5EF4-FFF2-40B4-BE49-F238E27FC236}">
                <a16:creationId xmlns:a16="http://schemas.microsoft.com/office/drawing/2014/main" id="{E47F8665-6046-4605-A454-0566DF8F739B}"/>
              </a:ext>
            </a:extLst>
          </p:cNvPr>
          <p:cNvGrpSpPr/>
          <p:nvPr/>
        </p:nvGrpSpPr>
        <p:grpSpPr>
          <a:xfrm>
            <a:off x="5700096" y="4208196"/>
            <a:ext cx="609397" cy="609397"/>
            <a:chOff x="3871765" y="203132"/>
            <a:chExt cx="609397" cy="609397"/>
          </a:xfrm>
        </p:grpSpPr>
        <p:sp>
          <p:nvSpPr>
            <p:cNvPr id="33" name="Oval 32">
              <a:extLst>
                <a:ext uri="{FF2B5EF4-FFF2-40B4-BE49-F238E27FC236}">
                  <a16:creationId xmlns:a16="http://schemas.microsoft.com/office/drawing/2014/main" id="{062B06A8-767F-4604-A99A-B29E1E021281}"/>
                </a:ext>
              </a:extLst>
            </p:cNvPr>
            <p:cNvSpPr/>
            <p:nvPr/>
          </p:nvSpPr>
          <p:spPr>
            <a:xfrm>
              <a:off x="3871765" y="203132"/>
              <a:ext cx="609397" cy="609397"/>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Oval 16">
              <a:extLst>
                <a:ext uri="{FF2B5EF4-FFF2-40B4-BE49-F238E27FC236}">
                  <a16:creationId xmlns:a16="http://schemas.microsoft.com/office/drawing/2014/main" id="{52141C90-2C41-4922-90AF-94BE63FD43AE}"/>
                </a:ext>
              </a:extLst>
            </p:cNvPr>
            <p:cNvSpPr txBox="1"/>
            <p:nvPr/>
          </p:nvSpPr>
          <p:spPr>
            <a:xfrm>
              <a:off x="3961009" y="292376"/>
              <a:ext cx="430909" cy="43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11" tIns="12700" rIns="47511" bIns="12700" numCol="1" spcCol="1270" anchor="ctr" anchorCtr="0">
              <a:noAutofit/>
            </a:bodyPr>
            <a:lstStyle/>
            <a:p>
              <a:pPr marL="0" lvl="0" indent="0" algn="ctr" defTabSz="1289050">
                <a:lnSpc>
                  <a:spcPct val="90000"/>
                </a:lnSpc>
                <a:spcBef>
                  <a:spcPct val="0"/>
                </a:spcBef>
                <a:spcAft>
                  <a:spcPct val="35000"/>
                </a:spcAft>
                <a:buNone/>
              </a:pPr>
              <a:r>
                <a:rPr lang="en-US" sz="2900" kern="1200"/>
                <a:t>3</a:t>
              </a:r>
            </a:p>
          </p:txBody>
        </p:sp>
      </p:grpSp>
      <p:sp>
        <p:nvSpPr>
          <p:cNvPr id="18" name="Rectangle 17">
            <a:extLst>
              <a:ext uri="{FF2B5EF4-FFF2-40B4-BE49-F238E27FC236}">
                <a16:creationId xmlns:a16="http://schemas.microsoft.com/office/drawing/2014/main" id="{C565CB6E-4CCF-4AC6-A25D-2F8EAC54EDC1}"/>
              </a:ext>
            </a:extLst>
          </p:cNvPr>
          <p:cNvSpPr/>
          <p:nvPr/>
        </p:nvSpPr>
        <p:spPr>
          <a:xfrm>
            <a:off x="5231904" y="6036317"/>
            <a:ext cx="1545781"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a:extLst>
              <a:ext uri="{FF2B5EF4-FFF2-40B4-BE49-F238E27FC236}">
                <a16:creationId xmlns:a16="http://schemas.microsoft.com/office/drawing/2014/main" id="{68427A7C-235E-4EE5-AB45-410CDB9D7DAD}"/>
              </a:ext>
            </a:extLst>
          </p:cNvPr>
          <p:cNvGrpSpPr/>
          <p:nvPr/>
        </p:nvGrpSpPr>
        <p:grpSpPr>
          <a:xfrm>
            <a:off x="6932263" y="4005064"/>
            <a:ext cx="1545781" cy="2031325"/>
            <a:chOff x="5103932" y="0"/>
            <a:chExt cx="1545781" cy="2031325"/>
          </a:xfrm>
        </p:grpSpPr>
        <p:sp>
          <p:nvSpPr>
            <p:cNvPr id="31" name="Rectangle 30">
              <a:extLst>
                <a:ext uri="{FF2B5EF4-FFF2-40B4-BE49-F238E27FC236}">
                  <a16:creationId xmlns:a16="http://schemas.microsoft.com/office/drawing/2014/main" id="{1E582F41-D8D8-43DE-AB01-1C458CB98746}"/>
                </a:ext>
              </a:extLst>
            </p:cNvPr>
            <p:cNvSpPr/>
            <p:nvPr/>
          </p:nvSpPr>
          <p:spPr>
            <a:xfrm>
              <a:off x="5103932" y="0"/>
              <a:ext cx="1545781" cy="203132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75CAC96D-19C8-455A-8EB6-CEF4CD5793CD}"/>
                </a:ext>
              </a:extLst>
            </p:cNvPr>
            <p:cNvSpPr txBox="1"/>
            <p:nvPr/>
          </p:nvSpPr>
          <p:spPr>
            <a:xfrm>
              <a:off x="5103932" y="771903"/>
              <a:ext cx="1545781" cy="121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515" tIns="330200" rIns="120515"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DejaVuSans"/>
                </a:rPr>
                <a:t>Validate in different cancer types and patient-environment settings</a:t>
              </a:r>
            </a:p>
          </p:txBody>
        </p:sp>
      </p:grpSp>
      <p:grpSp>
        <p:nvGrpSpPr>
          <p:cNvPr id="20" name="Group 19">
            <a:extLst>
              <a:ext uri="{FF2B5EF4-FFF2-40B4-BE49-F238E27FC236}">
                <a16:creationId xmlns:a16="http://schemas.microsoft.com/office/drawing/2014/main" id="{C1A7725D-D2C7-462A-8A22-05EE6140F46D}"/>
              </a:ext>
            </a:extLst>
          </p:cNvPr>
          <p:cNvGrpSpPr/>
          <p:nvPr/>
        </p:nvGrpSpPr>
        <p:grpSpPr>
          <a:xfrm>
            <a:off x="7400455" y="4208196"/>
            <a:ext cx="609397" cy="609397"/>
            <a:chOff x="5572124" y="203132"/>
            <a:chExt cx="609397" cy="609397"/>
          </a:xfrm>
        </p:grpSpPr>
        <p:sp>
          <p:nvSpPr>
            <p:cNvPr id="29" name="Oval 28">
              <a:extLst>
                <a:ext uri="{FF2B5EF4-FFF2-40B4-BE49-F238E27FC236}">
                  <a16:creationId xmlns:a16="http://schemas.microsoft.com/office/drawing/2014/main" id="{8675918A-093C-44BE-BB62-F1457255E39E}"/>
                </a:ext>
              </a:extLst>
            </p:cNvPr>
            <p:cNvSpPr/>
            <p:nvPr/>
          </p:nvSpPr>
          <p:spPr>
            <a:xfrm>
              <a:off x="5572124" y="203132"/>
              <a:ext cx="609397" cy="609397"/>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21">
              <a:extLst>
                <a:ext uri="{FF2B5EF4-FFF2-40B4-BE49-F238E27FC236}">
                  <a16:creationId xmlns:a16="http://schemas.microsoft.com/office/drawing/2014/main" id="{610F960D-052B-4F69-8A07-2415FFB2F29E}"/>
                </a:ext>
              </a:extLst>
            </p:cNvPr>
            <p:cNvSpPr txBox="1"/>
            <p:nvPr/>
          </p:nvSpPr>
          <p:spPr>
            <a:xfrm>
              <a:off x="5661368" y="292376"/>
              <a:ext cx="430909" cy="43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11" tIns="12700" rIns="47511" bIns="12700" numCol="1" spcCol="1270" anchor="ctr" anchorCtr="0">
              <a:noAutofit/>
            </a:bodyPr>
            <a:lstStyle/>
            <a:p>
              <a:pPr marL="0" lvl="0" indent="0" algn="ctr" defTabSz="1289050">
                <a:lnSpc>
                  <a:spcPct val="90000"/>
                </a:lnSpc>
                <a:spcBef>
                  <a:spcPct val="0"/>
                </a:spcBef>
                <a:spcAft>
                  <a:spcPct val="35000"/>
                </a:spcAft>
                <a:buNone/>
              </a:pPr>
              <a:r>
                <a:rPr lang="en-US" sz="2900" kern="1200"/>
                <a:t>4</a:t>
              </a:r>
            </a:p>
          </p:txBody>
        </p:sp>
      </p:grpSp>
      <p:sp>
        <p:nvSpPr>
          <p:cNvPr id="21" name="Rectangle 20">
            <a:extLst>
              <a:ext uri="{FF2B5EF4-FFF2-40B4-BE49-F238E27FC236}">
                <a16:creationId xmlns:a16="http://schemas.microsoft.com/office/drawing/2014/main" id="{FE77E9F2-48D3-4241-9630-6DB5FC8535FF}"/>
              </a:ext>
            </a:extLst>
          </p:cNvPr>
          <p:cNvSpPr/>
          <p:nvPr/>
        </p:nvSpPr>
        <p:spPr>
          <a:xfrm>
            <a:off x="6932263" y="6036317"/>
            <a:ext cx="1545781"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2" name="Group 21">
            <a:extLst>
              <a:ext uri="{FF2B5EF4-FFF2-40B4-BE49-F238E27FC236}">
                <a16:creationId xmlns:a16="http://schemas.microsoft.com/office/drawing/2014/main" id="{8A12F234-240A-4474-A87C-8EE550608B1E}"/>
              </a:ext>
            </a:extLst>
          </p:cNvPr>
          <p:cNvGrpSpPr/>
          <p:nvPr/>
        </p:nvGrpSpPr>
        <p:grpSpPr>
          <a:xfrm>
            <a:off x="8632622" y="4005064"/>
            <a:ext cx="1545781" cy="2031325"/>
            <a:chOff x="6804291" y="0"/>
            <a:chExt cx="1545781" cy="2031325"/>
          </a:xfrm>
        </p:grpSpPr>
        <p:sp>
          <p:nvSpPr>
            <p:cNvPr id="27" name="Rectangle 26">
              <a:extLst>
                <a:ext uri="{FF2B5EF4-FFF2-40B4-BE49-F238E27FC236}">
                  <a16:creationId xmlns:a16="http://schemas.microsoft.com/office/drawing/2014/main" id="{64695311-963A-46D6-AB72-A42CFB32A521}"/>
                </a:ext>
              </a:extLst>
            </p:cNvPr>
            <p:cNvSpPr/>
            <p:nvPr/>
          </p:nvSpPr>
          <p:spPr>
            <a:xfrm>
              <a:off x="6804291" y="0"/>
              <a:ext cx="1545781" cy="203132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640FC2DB-03F6-4F33-809C-1061C61DB5E0}"/>
                </a:ext>
              </a:extLst>
            </p:cNvPr>
            <p:cNvSpPr txBox="1"/>
            <p:nvPr/>
          </p:nvSpPr>
          <p:spPr>
            <a:xfrm>
              <a:off x="6804291" y="771903"/>
              <a:ext cx="1545781" cy="121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515" tIns="330200" rIns="120515" bIns="330200" numCol="1" spcCol="1270" anchor="t" anchorCtr="0">
              <a:noAutofit/>
            </a:bodyPr>
            <a:lstStyle/>
            <a:p>
              <a:pPr marL="0" lvl="0" indent="0" algn="l" defTabSz="488950">
                <a:lnSpc>
                  <a:spcPct val="90000"/>
                </a:lnSpc>
                <a:spcBef>
                  <a:spcPct val="0"/>
                </a:spcBef>
                <a:spcAft>
                  <a:spcPct val="35000"/>
                </a:spcAft>
                <a:buNone/>
              </a:pPr>
              <a:r>
                <a:rPr lang="en-US" sz="1100" kern="1200" dirty="0">
                  <a:latin typeface="DejaVuSans"/>
                </a:rPr>
                <a:t>Actively engage stakeholders resulting to measurable impacts </a:t>
              </a:r>
            </a:p>
          </p:txBody>
        </p:sp>
      </p:grpSp>
      <p:grpSp>
        <p:nvGrpSpPr>
          <p:cNvPr id="23" name="Group 22">
            <a:extLst>
              <a:ext uri="{FF2B5EF4-FFF2-40B4-BE49-F238E27FC236}">
                <a16:creationId xmlns:a16="http://schemas.microsoft.com/office/drawing/2014/main" id="{0E5B3AF2-0557-4D26-A9D7-FA19560972E0}"/>
              </a:ext>
            </a:extLst>
          </p:cNvPr>
          <p:cNvGrpSpPr/>
          <p:nvPr/>
        </p:nvGrpSpPr>
        <p:grpSpPr>
          <a:xfrm>
            <a:off x="9100814" y="4208196"/>
            <a:ext cx="609397" cy="609397"/>
            <a:chOff x="7272483" y="203132"/>
            <a:chExt cx="609397" cy="609397"/>
          </a:xfrm>
        </p:grpSpPr>
        <p:sp>
          <p:nvSpPr>
            <p:cNvPr id="25" name="Oval 24">
              <a:extLst>
                <a:ext uri="{FF2B5EF4-FFF2-40B4-BE49-F238E27FC236}">
                  <a16:creationId xmlns:a16="http://schemas.microsoft.com/office/drawing/2014/main" id="{5D7A1CAF-3D82-4831-A265-1779CF9C7B74}"/>
                </a:ext>
              </a:extLst>
            </p:cNvPr>
            <p:cNvSpPr/>
            <p:nvPr/>
          </p:nvSpPr>
          <p:spPr>
            <a:xfrm>
              <a:off x="7272483" y="203132"/>
              <a:ext cx="609397" cy="609397"/>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6">
              <a:extLst>
                <a:ext uri="{FF2B5EF4-FFF2-40B4-BE49-F238E27FC236}">
                  <a16:creationId xmlns:a16="http://schemas.microsoft.com/office/drawing/2014/main" id="{734D0B37-D71B-40C4-98C7-67A749296DB9}"/>
                </a:ext>
              </a:extLst>
            </p:cNvPr>
            <p:cNvSpPr txBox="1"/>
            <p:nvPr/>
          </p:nvSpPr>
          <p:spPr>
            <a:xfrm>
              <a:off x="7361727" y="292376"/>
              <a:ext cx="430909" cy="430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7511" tIns="12700" rIns="47511" bIns="12700" numCol="1" spcCol="1270" anchor="ctr" anchorCtr="0">
              <a:noAutofit/>
            </a:bodyPr>
            <a:lstStyle/>
            <a:p>
              <a:pPr marL="0" lvl="0" indent="0" algn="ctr" defTabSz="1289050">
                <a:lnSpc>
                  <a:spcPct val="90000"/>
                </a:lnSpc>
                <a:spcBef>
                  <a:spcPct val="0"/>
                </a:spcBef>
                <a:spcAft>
                  <a:spcPct val="35000"/>
                </a:spcAft>
                <a:buNone/>
              </a:pPr>
              <a:r>
                <a:rPr lang="en-US" sz="2900" kern="1200"/>
                <a:t>5</a:t>
              </a:r>
            </a:p>
          </p:txBody>
        </p:sp>
      </p:grpSp>
      <p:sp>
        <p:nvSpPr>
          <p:cNvPr id="24" name="Rectangle 23">
            <a:extLst>
              <a:ext uri="{FF2B5EF4-FFF2-40B4-BE49-F238E27FC236}">
                <a16:creationId xmlns:a16="http://schemas.microsoft.com/office/drawing/2014/main" id="{CECC397F-C946-4EB4-B5FF-101AD48834FF}"/>
              </a:ext>
            </a:extLst>
          </p:cNvPr>
          <p:cNvSpPr/>
          <p:nvPr/>
        </p:nvSpPr>
        <p:spPr>
          <a:xfrm>
            <a:off x="8632622" y="6036317"/>
            <a:ext cx="1545781" cy="7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43200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9AA4-6F1E-4F59-ADA7-DE59F7C4994F}"/>
              </a:ext>
            </a:extLst>
          </p:cNvPr>
          <p:cNvSpPr>
            <a:spLocks noGrp="1"/>
          </p:cNvSpPr>
          <p:nvPr>
            <p:ph type="title"/>
          </p:nvPr>
        </p:nvSpPr>
        <p:spPr/>
        <p:txBody>
          <a:bodyPr/>
          <a:lstStyle/>
          <a:p>
            <a:r>
              <a:rPr lang="en-US" dirty="0">
                <a:latin typeface="DejaVuSans"/>
              </a:rPr>
              <a:t>Project Overview</a:t>
            </a:r>
          </a:p>
        </p:txBody>
      </p:sp>
      <p:graphicFrame>
        <p:nvGraphicFramePr>
          <p:cNvPr id="19" name="Content Placeholder 2">
            <a:extLst>
              <a:ext uri="{FF2B5EF4-FFF2-40B4-BE49-F238E27FC236}">
                <a16:creationId xmlns:a16="http://schemas.microsoft.com/office/drawing/2014/main" id="{4E03DDF0-7D66-4034-BA3B-6EFBCC78B1F6}"/>
              </a:ext>
            </a:extLst>
          </p:cNvPr>
          <p:cNvGraphicFramePr>
            <a:graphicFrameLocks noGrp="1"/>
          </p:cNvGraphicFramePr>
          <p:nvPr>
            <p:ph idx="1"/>
            <p:extLst>
              <p:ext uri="{D42A27DB-BD31-4B8C-83A1-F6EECF244321}">
                <p14:modId xmlns:p14="http://schemas.microsoft.com/office/powerpoint/2010/main" val="3092457351"/>
              </p:ext>
            </p:extLst>
          </p:nvPr>
        </p:nvGraphicFramePr>
        <p:xfrm>
          <a:off x="812800" y="2276872"/>
          <a:ext cx="10566400" cy="288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14C4BD9-B474-414D-B748-D100D3481342}"/>
              </a:ext>
            </a:extLst>
          </p:cNvPr>
          <p:cNvSpPr>
            <a:spLocks noGrp="1"/>
          </p:cNvSpPr>
          <p:nvPr>
            <p:ph type="sldNum" sz="quarter" idx="12"/>
          </p:nvPr>
        </p:nvSpPr>
        <p:spPr/>
        <p:txBody>
          <a:bodyPr/>
          <a:lstStyle/>
          <a:p>
            <a:fld id="{9A313E6C-2E64-47DF-938C-E78B1CB23968}" type="slidenum">
              <a:rPr lang="el-GR" smtClean="0"/>
              <a:pPr/>
              <a:t>3</a:t>
            </a:fld>
            <a:endParaRPr lang="el-GR" dirty="0"/>
          </a:p>
        </p:txBody>
      </p:sp>
      <p:sp>
        <p:nvSpPr>
          <p:cNvPr id="5" name="Footer Placeholder 4">
            <a:extLst>
              <a:ext uri="{FF2B5EF4-FFF2-40B4-BE49-F238E27FC236}">
                <a16:creationId xmlns:a16="http://schemas.microsoft.com/office/drawing/2014/main" id="{64AD8C58-71B3-423A-88EF-F9A7BB9BDEA7}"/>
              </a:ext>
            </a:extLst>
          </p:cNvPr>
          <p:cNvSpPr>
            <a:spLocks noGrp="1"/>
          </p:cNvSpPr>
          <p:nvPr>
            <p:ph type="ftr" sz="quarter" idx="11"/>
          </p:nvPr>
        </p:nvSpPr>
        <p:spPr/>
        <p:txBody>
          <a:bodyPr/>
          <a:lstStyle/>
          <a:p>
            <a:r>
              <a:rPr lang="en-GB"/>
              <a:t>The Responsible AI Forum, Munich, 7 December 2021</a:t>
            </a:r>
            <a:endParaRPr lang="en-GB" dirty="0"/>
          </a:p>
        </p:txBody>
      </p:sp>
      <p:sp>
        <p:nvSpPr>
          <p:cNvPr id="6" name="TextBox 5">
            <a:extLst>
              <a:ext uri="{FF2B5EF4-FFF2-40B4-BE49-F238E27FC236}">
                <a16:creationId xmlns:a16="http://schemas.microsoft.com/office/drawing/2014/main" id="{600C8597-151D-4B06-AEDA-E23B752A366C}"/>
              </a:ext>
            </a:extLst>
          </p:cNvPr>
          <p:cNvSpPr txBox="1"/>
          <p:nvPr/>
        </p:nvSpPr>
        <p:spPr>
          <a:xfrm>
            <a:off x="4511824" y="5373216"/>
            <a:ext cx="4392488" cy="830997"/>
          </a:xfrm>
          <a:prstGeom prst="rect">
            <a:avLst/>
          </a:prstGeom>
          <a:noFill/>
        </p:spPr>
        <p:txBody>
          <a:bodyPr wrap="square" rtlCol="0">
            <a:spAutoFit/>
          </a:bodyPr>
          <a:lstStyle/>
          <a:p>
            <a:r>
              <a:rPr lang="en-US" sz="1200" dirty="0">
                <a:latin typeface="DejaVuSans"/>
                <a:cs typeface="Times New Roman" panose="02020603050405020304" pitchFamily="18" charset="0"/>
              </a:rPr>
              <a:t>The GA may optionally send data back to the AI Engine both for research-related reasons (another source of big data) and for computation offloading reasons (mobile AI module not powerful enough)</a:t>
            </a:r>
          </a:p>
        </p:txBody>
      </p:sp>
      <p:sp>
        <p:nvSpPr>
          <p:cNvPr id="10" name="Arrow: Curved Down 9">
            <a:extLst>
              <a:ext uri="{FF2B5EF4-FFF2-40B4-BE49-F238E27FC236}">
                <a16:creationId xmlns:a16="http://schemas.microsoft.com/office/drawing/2014/main" id="{487CA822-38AC-4296-BE56-F714EE18E9E9}"/>
              </a:ext>
            </a:extLst>
          </p:cNvPr>
          <p:cNvSpPr/>
          <p:nvPr/>
        </p:nvSpPr>
        <p:spPr>
          <a:xfrm>
            <a:off x="4812368" y="2276872"/>
            <a:ext cx="3798232" cy="7168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D0D7B6D-EA58-4A56-BAB1-3515834D38A8}"/>
              </a:ext>
            </a:extLst>
          </p:cNvPr>
          <p:cNvSpPr txBox="1"/>
          <p:nvPr/>
        </p:nvSpPr>
        <p:spPr>
          <a:xfrm>
            <a:off x="4511824" y="1285310"/>
            <a:ext cx="4098776" cy="830997"/>
          </a:xfrm>
          <a:prstGeom prst="rect">
            <a:avLst/>
          </a:prstGeom>
          <a:noFill/>
        </p:spPr>
        <p:txBody>
          <a:bodyPr wrap="square" rtlCol="0">
            <a:spAutoFit/>
          </a:bodyPr>
          <a:lstStyle/>
          <a:p>
            <a:r>
              <a:rPr lang="en-US" sz="1200" dirty="0">
                <a:effectLst/>
                <a:latin typeface="DejaVuSans"/>
                <a:ea typeface="Times New Roman" panose="02020603050405020304" pitchFamily="18" charset="0"/>
                <a:cs typeface="Times New Roman" panose="02020603050405020304" pitchFamily="18" charset="0"/>
              </a:rPr>
              <a:t>Trained AI models are downloaded to personal, portable devices in order to locally analyze individual data and to generate </a:t>
            </a:r>
            <a:r>
              <a:rPr lang="en-US" sz="1200" b="1" dirty="0">
                <a:effectLst/>
                <a:latin typeface="DejaVuSans"/>
                <a:ea typeface="Times New Roman" panose="02020603050405020304" pitchFamily="18" charset="0"/>
                <a:cs typeface="Times New Roman" panose="02020603050405020304" pitchFamily="18" charset="0"/>
              </a:rPr>
              <a:t>QoL (Quality of Life) indices</a:t>
            </a:r>
            <a:r>
              <a:rPr lang="en-US" sz="1200" dirty="0">
                <a:effectLst/>
                <a:latin typeface="DejaVuSans"/>
                <a:ea typeface="Times New Roman" panose="02020603050405020304" pitchFamily="18" charset="0"/>
                <a:cs typeface="Times New Roman" panose="02020603050405020304" pitchFamily="18" charset="0"/>
              </a:rPr>
              <a:t>, recommendations and warnings for the patients using the application</a:t>
            </a:r>
            <a:endParaRPr lang="en-US" sz="1200" dirty="0">
              <a:effectLst/>
              <a:latin typeface="DejaVuSans"/>
              <a:ea typeface="Calibri" panose="020F0502020204030204" pitchFamily="34" charset="0"/>
              <a:cs typeface="Times New Roman" panose="02020603050405020304" pitchFamily="18" charset="0"/>
            </a:endParaRPr>
          </a:p>
        </p:txBody>
      </p:sp>
      <p:sp>
        <p:nvSpPr>
          <p:cNvPr id="18" name="Arrow: Curved Down 17">
            <a:extLst>
              <a:ext uri="{FF2B5EF4-FFF2-40B4-BE49-F238E27FC236}">
                <a16:creationId xmlns:a16="http://schemas.microsoft.com/office/drawing/2014/main" id="{94CC2B78-467C-4A07-8E6A-719294DDB0F0}"/>
              </a:ext>
            </a:extLst>
          </p:cNvPr>
          <p:cNvSpPr/>
          <p:nvPr/>
        </p:nvSpPr>
        <p:spPr>
          <a:xfrm rot="10800000">
            <a:off x="4812368" y="4440384"/>
            <a:ext cx="3798232" cy="7168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76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7ED0A-77D3-410F-BDFF-B846EB6EA1C9}"/>
              </a:ext>
            </a:extLst>
          </p:cNvPr>
          <p:cNvSpPr>
            <a:spLocks noGrp="1"/>
          </p:cNvSpPr>
          <p:nvPr>
            <p:ph type="title"/>
          </p:nvPr>
        </p:nvSpPr>
        <p:spPr>
          <a:xfrm>
            <a:off x="655320" y="429030"/>
            <a:ext cx="2834640" cy="5457589"/>
          </a:xfrm>
        </p:spPr>
        <p:txBody>
          <a:bodyPr anchor="ctr">
            <a:normAutofit/>
          </a:bodyPr>
          <a:lstStyle/>
          <a:p>
            <a:r>
              <a:rPr lang="en-US" sz="4000" dirty="0">
                <a:latin typeface="DejaVuSans"/>
              </a:rPr>
              <a:t>Data Sources &amp; Data Model</a:t>
            </a:r>
          </a:p>
        </p:txBody>
      </p:sp>
      <p:sp>
        <p:nvSpPr>
          <p:cNvPr id="13" name="Rectangle 12">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Footer Placeholder 4">
            <a:extLst>
              <a:ext uri="{FF2B5EF4-FFF2-40B4-BE49-F238E27FC236}">
                <a16:creationId xmlns:a16="http://schemas.microsoft.com/office/drawing/2014/main" id="{B20E7876-2825-46A7-A5C5-F01A2817AD1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solidFill>
                  <a:schemeClr val="tx1">
                    <a:lumMod val="50000"/>
                    <a:lumOff val="50000"/>
                  </a:schemeClr>
                </a:solidFill>
              </a:rPr>
              <a:t>The Responsible AI Forum, Munich, 7 December 2021</a:t>
            </a:r>
          </a:p>
        </p:txBody>
      </p:sp>
      <p:sp>
        <p:nvSpPr>
          <p:cNvPr id="4" name="Slide Number Placeholder 3">
            <a:extLst>
              <a:ext uri="{FF2B5EF4-FFF2-40B4-BE49-F238E27FC236}">
                <a16:creationId xmlns:a16="http://schemas.microsoft.com/office/drawing/2014/main" id="{B7C57A02-5CC0-44E9-8FF2-ADCE1599044D}"/>
              </a:ext>
            </a:extLst>
          </p:cNvPr>
          <p:cNvSpPr>
            <a:spLocks noGrp="1"/>
          </p:cNvSpPr>
          <p:nvPr>
            <p:ph type="sldNum" sz="quarter" idx="12"/>
          </p:nvPr>
        </p:nvSpPr>
        <p:spPr>
          <a:xfrm>
            <a:off x="8793480" y="6356350"/>
            <a:ext cx="2743200" cy="365125"/>
          </a:xfrm>
        </p:spPr>
        <p:txBody>
          <a:bodyPr>
            <a:normAutofit/>
          </a:bodyPr>
          <a:lstStyle/>
          <a:p>
            <a:pPr>
              <a:spcAft>
                <a:spcPts val="600"/>
              </a:spcAft>
            </a:pPr>
            <a:fld id="{9A313E6C-2E64-47DF-938C-E78B1CB23968}" type="slidenum">
              <a:rPr lang="el-GR">
                <a:solidFill>
                  <a:schemeClr val="tx1">
                    <a:lumMod val="50000"/>
                    <a:lumOff val="50000"/>
                  </a:schemeClr>
                </a:solidFill>
              </a:rPr>
              <a:pPr>
                <a:spcAft>
                  <a:spcPts val="600"/>
                </a:spcAft>
              </a:pPr>
              <a:t>4</a:t>
            </a:fld>
            <a:endParaRPr lang="el-GR">
              <a:solidFill>
                <a:schemeClr val="tx1">
                  <a:lumMod val="50000"/>
                  <a:lumOff val="50000"/>
                </a:schemeClr>
              </a:solidFill>
            </a:endParaRPr>
          </a:p>
        </p:txBody>
      </p:sp>
      <p:graphicFrame>
        <p:nvGraphicFramePr>
          <p:cNvPr id="16" name="Content Placeholder 2">
            <a:extLst>
              <a:ext uri="{FF2B5EF4-FFF2-40B4-BE49-F238E27FC236}">
                <a16:creationId xmlns:a16="http://schemas.microsoft.com/office/drawing/2014/main" id="{ED6F7C4E-A925-4857-9031-87C82AC99992}"/>
              </a:ext>
            </a:extLst>
          </p:cNvPr>
          <p:cNvGraphicFramePr>
            <a:graphicFrameLocks noGrp="1"/>
          </p:cNvGraphicFramePr>
          <p:nvPr>
            <p:ph idx="1"/>
            <p:extLst>
              <p:ext uri="{D42A27DB-BD31-4B8C-83A1-F6EECF244321}">
                <p14:modId xmlns:p14="http://schemas.microsoft.com/office/powerpoint/2010/main" val="2330898404"/>
              </p:ext>
            </p:extLst>
          </p:nvPr>
        </p:nvGraphicFramePr>
        <p:xfrm>
          <a:off x="4041648" y="429030"/>
          <a:ext cx="7452360" cy="271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C8492C2-5416-42D0-8CA3-8D776B50ECF0}"/>
              </a:ext>
            </a:extLst>
          </p:cNvPr>
          <p:cNvSpPr txBox="1"/>
          <p:nvPr/>
        </p:nvSpPr>
        <p:spPr>
          <a:xfrm>
            <a:off x="4367808" y="3935605"/>
            <a:ext cx="6912768" cy="2031325"/>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Calibri" panose="020F0502020204030204" pitchFamily="34" charset="0"/>
              </a:rPr>
              <a:t>According to the adopted ONCORELIEF Data Model, the data are transformed to </a:t>
            </a:r>
            <a:r>
              <a:rPr lang="en-GB" sz="1800" b="1" dirty="0">
                <a:effectLst/>
                <a:latin typeface="Calibri" panose="020F0502020204030204" pitchFamily="34" charset="0"/>
                <a:ea typeface="Calibri" panose="020F0502020204030204" pitchFamily="34" charset="0"/>
                <a:cs typeface="Calibri" panose="020F0502020204030204" pitchFamily="34" charset="0"/>
              </a:rPr>
              <a:t>FHIR format </a:t>
            </a:r>
            <a:r>
              <a:rPr lang="en-GB" sz="1800" dirty="0">
                <a:effectLst/>
                <a:latin typeface="Calibri" panose="020F0502020204030204" pitchFamily="34" charset="0"/>
                <a:ea typeface="Calibri" panose="020F0502020204030204" pitchFamily="34" charset="0"/>
                <a:cs typeface="Calibri" panose="020F0502020204030204" pitchFamily="34" charset="0"/>
              </a:rPr>
              <a:t>and stored to the back-end storage</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A number of about 300 different patients, on follow-up from Colorectal </a:t>
            </a:r>
            <a:r>
              <a:rPr lang="en-GB" dirty="0">
                <a:latin typeface="Calibri" panose="020F0502020204030204" pitchFamily="34" charset="0"/>
                <a:ea typeface="Calibri" panose="020F0502020204030204" pitchFamily="34" charset="0"/>
                <a:cs typeface="Calibri" panose="020F0502020204030204" pitchFamily="34" charset="0"/>
              </a:rPr>
              <a:t>C</a:t>
            </a:r>
            <a:r>
              <a:rPr lang="en-GB" sz="1800" dirty="0">
                <a:effectLst/>
                <a:latin typeface="Calibri" panose="020F0502020204030204" pitchFamily="34" charset="0"/>
                <a:ea typeface="Calibri" panose="020F0502020204030204" pitchFamily="34" charset="0"/>
                <a:cs typeface="Calibri" panose="020F0502020204030204" pitchFamily="34" charset="0"/>
              </a:rPr>
              <a:t>ancer (CRC) and Acute Myeloid Leukaemia (AML) are expected to provide the training data</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9" name="Rectangle: Single Corner Snipped 8">
            <a:extLst>
              <a:ext uri="{FF2B5EF4-FFF2-40B4-BE49-F238E27FC236}">
                <a16:creationId xmlns:a16="http://schemas.microsoft.com/office/drawing/2014/main" id="{7CDCDB84-6898-48C3-80CA-419BF32A7EBE}"/>
              </a:ext>
            </a:extLst>
          </p:cNvPr>
          <p:cNvSpPr/>
          <p:nvPr/>
        </p:nvSpPr>
        <p:spPr>
          <a:xfrm>
            <a:off x="4367808" y="2888940"/>
            <a:ext cx="1784160" cy="50405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effectLst/>
                <a:latin typeface="Calibri" panose="020F0502020204030204" pitchFamily="34" charset="0"/>
                <a:ea typeface="Calibri" panose="020F0502020204030204" pitchFamily="34" charset="0"/>
                <a:cs typeface="Calibri" panose="020F0502020204030204" pitchFamily="34" charset="0"/>
              </a:rPr>
              <a:t>dynamic data (time dependent)</a:t>
            </a:r>
            <a:endParaRPr lang="en-US" sz="1200" dirty="0"/>
          </a:p>
        </p:txBody>
      </p:sp>
      <p:sp>
        <p:nvSpPr>
          <p:cNvPr id="17" name="Rectangle: Single Corner Snipped 16">
            <a:extLst>
              <a:ext uri="{FF2B5EF4-FFF2-40B4-BE49-F238E27FC236}">
                <a16:creationId xmlns:a16="http://schemas.microsoft.com/office/drawing/2014/main" id="{E53D637A-201B-4B5F-ABCE-07CBCAE6B471}"/>
              </a:ext>
            </a:extLst>
          </p:cNvPr>
          <p:cNvSpPr/>
          <p:nvPr/>
        </p:nvSpPr>
        <p:spPr>
          <a:xfrm>
            <a:off x="6727050" y="2888940"/>
            <a:ext cx="4553526" cy="50405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effectLst/>
                <a:latin typeface="Calibri" panose="020F0502020204030204" pitchFamily="34" charset="0"/>
                <a:ea typeface="Calibri" panose="020F0502020204030204" pitchFamily="34" charset="0"/>
                <a:cs typeface="Calibri" panose="020F0502020204030204" pitchFamily="34" charset="0"/>
              </a:rPr>
              <a:t>static data (that could be updated when they change)</a:t>
            </a:r>
            <a:endParaRPr lang="en-US" sz="1200" dirty="0"/>
          </a:p>
        </p:txBody>
      </p:sp>
    </p:spTree>
    <p:extLst>
      <p:ext uri="{BB962C8B-B14F-4D97-AF65-F5344CB8AC3E}">
        <p14:creationId xmlns:p14="http://schemas.microsoft.com/office/powerpoint/2010/main" val="247439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77C4-ECE8-432F-9954-B89DB56F675D}"/>
              </a:ext>
            </a:extLst>
          </p:cNvPr>
          <p:cNvSpPr>
            <a:spLocks noGrp="1"/>
          </p:cNvSpPr>
          <p:nvPr>
            <p:ph type="title"/>
          </p:nvPr>
        </p:nvSpPr>
        <p:spPr/>
        <p:txBody>
          <a:bodyPr/>
          <a:lstStyle/>
          <a:p>
            <a:r>
              <a:rPr lang="en-US" dirty="0">
                <a:latin typeface="DejaVuSans"/>
              </a:rPr>
              <a:t>Architecture Overview</a:t>
            </a:r>
          </a:p>
        </p:txBody>
      </p:sp>
      <p:pic>
        <p:nvPicPr>
          <p:cNvPr id="4" name="Content Placeholder 3">
            <a:extLst>
              <a:ext uri="{FF2B5EF4-FFF2-40B4-BE49-F238E27FC236}">
                <a16:creationId xmlns:a16="http://schemas.microsoft.com/office/drawing/2014/main" id="{356E6AE5-570A-4B58-BA23-074F60F258B2}"/>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6818" y="1412875"/>
            <a:ext cx="10327563" cy="4764088"/>
          </a:xfrm>
          <a:prstGeom prst="rect">
            <a:avLst/>
          </a:prstGeom>
        </p:spPr>
      </p:pic>
      <p:sp>
        <p:nvSpPr>
          <p:cNvPr id="3" name="Slide Number Placeholder 2">
            <a:extLst>
              <a:ext uri="{FF2B5EF4-FFF2-40B4-BE49-F238E27FC236}">
                <a16:creationId xmlns:a16="http://schemas.microsoft.com/office/drawing/2014/main" id="{6D2BB5E0-794F-4502-AD12-8D7C224F9E87}"/>
              </a:ext>
            </a:extLst>
          </p:cNvPr>
          <p:cNvSpPr>
            <a:spLocks noGrp="1"/>
          </p:cNvSpPr>
          <p:nvPr>
            <p:ph type="sldNum" sz="quarter" idx="12"/>
          </p:nvPr>
        </p:nvSpPr>
        <p:spPr/>
        <p:txBody>
          <a:bodyPr/>
          <a:lstStyle/>
          <a:p>
            <a:fld id="{9A313E6C-2E64-47DF-938C-E78B1CB23968}" type="slidenum">
              <a:rPr lang="el-GR" smtClean="0"/>
              <a:pPr/>
              <a:t>5</a:t>
            </a:fld>
            <a:endParaRPr lang="el-GR"/>
          </a:p>
        </p:txBody>
      </p:sp>
      <p:sp>
        <p:nvSpPr>
          <p:cNvPr id="5" name="Footer Placeholder 4">
            <a:extLst>
              <a:ext uri="{FF2B5EF4-FFF2-40B4-BE49-F238E27FC236}">
                <a16:creationId xmlns:a16="http://schemas.microsoft.com/office/drawing/2014/main" id="{1F56D5AA-9E2C-4262-8564-682C9A060737}"/>
              </a:ext>
            </a:extLst>
          </p:cNvPr>
          <p:cNvSpPr>
            <a:spLocks noGrp="1"/>
          </p:cNvSpPr>
          <p:nvPr>
            <p:ph type="ftr" sz="quarter" idx="11"/>
          </p:nvPr>
        </p:nvSpPr>
        <p:spPr/>
        <p:txBody>
          <a:bodyPr/>
          <a:lstStyle/>
          <a:p>
            <a:r>
              <a:rPr lang="en-GB"/>
              <a:t>The Responsible AI Forum, Munich, 7 December 2021</a:t>
            </a:r>
            <a:endParaRPr lang="en-GB" dirty="0"/>
          </a:p>
        </p:txBody>
      </p:sp>
    </p:spTree>
    <p:extLst>
      <p:ext uri="{BB962C8B-B14F-4D97-AF65-F5344CB8AC3E}">
        <p14:creationId xmlns:p14="http://schemas.microsoft.com/office/powerpoint/2010/main" val="321820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58A1-6202-436B-8644-5580C5868B73}"/>
              </a:ext>
            </a:extLst>
          </p:cNvPr>
          <p:cNvSpPr>
            <a:spLocks noGrp="1"/>
          </p:cNvSpPr>
          <p:nvPr>
            <p:ph type="title"/>
          </p:nvPr>
        </p:nvSpPr>
        <p:spPr/>
        <p:txBody>
          <a:bodyPr/>
          <a:lstStyle/>
          <a:p>
            <a:r>
              <a:rPr lang="en-US" dirty="0">
                <a:latin typeface="DejaVuSans"/>
              </a:rPr>
              <a:t>Quality of Life (ONCORELIEF index)</a:t>
            </a:r>
            <a:endParaRPr lang="el-GR" dirty="0">
              <a:latin typeface="DejaVuSans"/>
            </a:endParaRPr>
          </a:p>
        </p:txBody>
      </p:sp>
      <p:sp>
        <p:nvSpPr>
          <p:cNvPr id="3" name="Content Placeholder 2">
            <a:extLst>
              <a:ext uri="{FF2B5EF4-FFF2-40B4-BE49-F238E27FC236}">
                <a16:creationId xmlns:a16="http://schemas.microsoft.com/office/drawing/2014/main" id="{39D0CE07-2291-431A-AE0A-941C0B92FAE8}"/>
              </a:ext>
            </a:extLst>
          </p:cNvPr>
          <p:cNvSpPr>
            <a:spLocks noGrp="1"/>
          </p:cNvSpPr>
          <p:nvPr>
            <p:ph idx="1"/>
          </p:nvPr>
        </p:nvSpPr>
        <p:spPr/>
        <p:txBody>
          <a:bodyPr>
            <a:normAutofit fontScale="55000" lnSpcReduction="20000"/>
          </a:bodyPr>
          <a:lstStyle/>
          <a:p>
            <a:pPr marL="0" indent="0">
              <a:buNone/>
            </a:pPr>
            <a:r>
              <a:rPr lang="en-US" dirty="0">
                <a:latin typeface="DejaVuSans"/>
              </a:rPr>
              <a:t>Depends on</a:t>
            </a:r>
          </a:p>
          <a:p>
            <a:pPr marL="457200" lvl="1" indent="0">
              <a:buNone/>
            </a:pPr>
            <a:r>
              <a:rPr lang="en-US" dirty="0">
                <a:latin typeface="DejaVuSans"/>
              </a:rPr>
              <a:t>Physical aspects</a:t>
            </a:r>
          </a:p>
          <a:p>
            <a:pPr marL="457200" lvl="1" indent="0">
              <a:buNone/>
            </a:pPr>
            <a:r>
              <a:rPr lang="en-US" dirty="0">
                <a:latin typeface="DejaVuSans"/>
              </a:rPr>
              <a:t>Psychological aspects</a:t>
            </a:r>
          </a:p>
          <a:p>
            <a:pPr marL="457200" lvl="1" indent="0">
              <a:buNone/>
            </a:pPr>
            <a:r>
              <a:rPr lang="en-US" dirty="0">
                <a:latin typeface="DejaVuSans"/>
              </a:rPr>
              <a:t>Social aspects</a:t>
            </a:r>
          </a:p>
          <a:p>
            <a:pPr marL="457200" lvl="1" indent="0">
              <a:buNone/>
            </a:pPr>
            <a:r>
              <a:rPr lang="en-US" dirty="0">
                <a:latin typeface="DejaVuSans"/>
              </a:rPr>
              <a:t>Spiritual aspects</a:t>
            </a:r>
          </a:p>
          <a:p>
            <a:pPr marL="0" indent="0">
              <a:buNone/>
            </a:pPr>
            <a:r>
              <a:rPr lang="en-US" b="1" dirty="0">
                <a:latin typeface="DejaVuSans"/>
              </a:rPr>
              <a:t>Input</a:t>
            </a:r>
          </a:p>
          <a:p>
            <a:endParaRPr lang="en-US" dirty="0">
              <a:latin typeface="DejaVuSans"/>
            </a:endParaRPr>
          </a:p>
          <a:p>
            <a:endParaRPr lang="en-US" dirty="0">
              <a:latin typeface="DejaVuSans"/>
            </a:endParaRPr>
          </a:p>
          <a:p>
            <a:endParaRPr lang="en-US" dirty="0">
              <a:latin typeface="DejaVuSans"/>
            </a:endParaRPr>
          </a:p>
          <a:p>
            <a:endParaRPr lang="en-US" dirty="0">
              <a:latin typeface="DejaVuSans"/>
            </a:endParaRPr>
          </a:p>
          <a:p>
            <a:endParaRPr lang="en-US" dirty="0">
              <a:latin typeface="DejaVuSans"/>
            </a:endParaRPr>
          </a:p>
          <a:p>
            <a:endParaRPr lang="en-US" dirty="0">
              <a:latin typeface="DejaVuSans"/>
            </a:endParaRPr>
          </a:p>
          <a:p>
            <a:pPr marL="0" indent="0">
              <a:buNone/>
            </a:pPr>
            <a:r>
              <a:rPr lang="en-US" b="1" dirty="0">
                <a:latin typeface="DejaVuSans"/>
              </a:rPr>
              <a:t>Output</a:t>
            </a:r>
          </a:p>
          <a:p>
            <a:pPr marL="457200" lvl="1" indent="0">
              <a:buNone/>
            </a:pPr>
            <a:r>
              <a:rPr lang="en-US" dirty="0">
                <a:latin typeface="DejaVuSans"/>
              </a:rPr>
              <a:t>Quality of Life index (0 – 1000)</a:t>
            </a:r>
          </a:p>
          <a:p>
            <a:pPr marL="914400" lvl="2" indent="0">
              <a:buNone/>
            </a:pPr>
            <a:r>
              <a:rPr lang="en-US" dirty="0">
                <a:latin typeface="DejaVuSans"/>
              </a:rPr>
              <a:t>901 – 1000: </a:t>
            </a:r>
            <a:r>
              <a:rPr lang="en-US" b="1" dirty="0">
                <a:latin typeface="DejaVuSans"/>
              </a:rPr>
              <a:t>Very Good</a:t>
            </a:r>
          </a:p>
          <a:p>
            <a:pPr marL="914400" lvl="2" indent="0">
              <a:buNone/>
            </a:pPr>
            <a:r>
              <a:rPr lang="en-US" dirty="0">
                <a:latin typeface="DejaVuSans"/>
              </a:rPr>
              <a:t>801 – 900: </a:t>
            </a:r>
            <a:r>
              <a:rPr lang="en-US" b="1" dirty="0">
                <a:latin typeface="DejaVuSans"/>
              </a:rPr>
              <a:t>Good</a:t>
            </a:r>
            <a:r>
              <a:rPr lang="en-US" dirty="0">
                <a:latin typeface="DejaVuSans"/>
              </a:rPr>
              <a:t> </a:t>
            </a:r>
          </a:p>
          <a:p>
            <a:pPr marL="914400" lvl="2" indent="0">
              <a:buNone/>
            </a:pPr>
            <a:r>
              <a:rPr lang="en-US" dirty="0">
                <a:latin typeface="DejaVuSans"/>
              </a:rPr>
              <a:t>601 – 800: </a:t>
            </a:r>
            <a:r>
              <a:rPr lang="en-US" b="1" dirty="0">
                <a:latin typeface="DejaVuSans"/>
              </a:rPr>
              <a:t>Faulty</a:t>
            </a:r>
          </a:p>
          <a:p>
            <a:pPr marL="914400" lvl="2" indent="0">
              <a:buNone/>
            </a:pPr>
            <a:r>
              <a:rPr lang="en-US" dirty="0">
                <a:latin typeface="DejaVuSans"/>
              </a:rPr>
              <a:t>401 – 600: </a:t>
            </a:r>
            <a:r>
              <a:rPr lang="en-US" b="1" dirty="0">
                <a:latin typeface="DejaVuSans"/>
              </a:rPr>
              <a:t>Poor</a:t>
            </a:r>
          </a:p>
          <a:p>
            <a:pPr marL="914400" lvl="2" indent="0">
              <a:buNone/>
            </a:pPr>
            <a:r>
              <a:rPr lang="en-US" dirty="0">
                <a:latin typeface="DejaVuSans"/>
              </a:rPr>
              <a:t>&lt; 400: </a:t>
            </a:r>
            <a:r>
              <a:rPr lang="en-US" b="1" dirty="0">
                <a:latin typeface="DejaVuSans"/>
              </a:rPr>
              <a:t>Very poor</a:t>
            </a:r>
            <a:endParaRPr lang="el-GR" b="1" dirty="0">
              <a:latin typeface="DejaVuSans"/>
            </a:endParaRPr>
          </a:p>
        </p:txBody>
      </p:sp>
      <p:sp>
        <p:nvSpPr>
          <p:cNvPr id="6" name="Slide Number Placeholder 5">
            <a:extLst>
              <a:ext uri="{FF2B5EF4-FFF2-40B4-BE49-F238E27FC236}">
                <a16:creationId xmlns:a16="http://schemas.microsoft.com/office/drawing/2014/main" id="{4BA71C33-AE01-4776-AAEA-455C82E6A9E8}"/>
              </a:ext>
            </a:extLst>
          </p:cNvPr>
          <p:cNvSpPr>
            <a:spLocks noGrp="1"/>
          </p:cNvSpPr>
          <p:nvPr>
            <p:ph type="sldNum" sz="quarter" idx="12"/>
          </p:nvPr>
        </p:nvSpPr>
        <p:spPr>
          <a:xfrm>
            <a:off x="8610600" y="6356350"/>
            <a:ext cx="2743200" cy="365125"/>
          </a:xfrm>
          <a:prstGeom prst="rect">
            <a:avLst/>
          </a:prstGeom>
        </p:spPr>
        <p:txBody>
          <a:bodyPr/>
          <a:lstStyle>
            <a:lvl1pPr>
              <a:defRPr>
                <a:latin typeface="Candara" panose="020E0502030303020204" pitchFamily="34" charset="0"/>
              </a:defRPr>
            </a:lvl1pPr>
          </a:lstStyle>
          <a:p>
            <a:fld id="{9A313E6C-2E64-47DF-938C-E78B1CB23968}" type="slidenum">
              <a:rPr lang="el-GR" sz="1200"/>
              <a:pPr/>
              <a:t>6</a:t>
            </a:fld>
            <a:endParaRPr lang="el-GR" sz="1000" dirty="0"/>
          </a:p>
        </p:txBody>
      </p:sp>
      <p:graphicFrame>
        <p:nvGraphicFramePr>
          <p:cNvPr id="7" name="Table 6"/>
          <p:cNvGraphicFramePr>
            <a:graphicFrameLocks noGrp="1"/>
          </p:cNvGraphicFramePr>
          <p:nvPr>
            <p:extLst>
              <p:ext uri="{D42A27DB-BD31-4B8C-83A1-F6EECF244321}">
                <p14:modId xmlns:p14="http://schemas.microsoft.com/office/powerpoint/2010/main" val="2914641706"/>
              </p:ext>
            </p:extLst>
          </p:nvPr>
        </p:nvGraphicFramePr>
        <p:xfrm>
          <a:off x="5725987" y="2290177"/>
          <a:ext cx="5439190" cy="3926840"/>
        </p:xfrm>
        <a:graphic>
          <a:graphicData uri="http://schemas.openxmlformats.org/drawingml/2006/table">
            <a:tbl>
              <a:tblPr firstRow="1" firstCol="1" bandRow="1"/>
              <a:tblGrid>
                <a:gridCol w="984250">
                  <a:extLst>
                    <a:ext uri="{9D8B030D-6E8A-4147-A177-3AD203B41FA5}">
                      <a16:colId xmlns:a16="http://schemas.microsoft.com/office/drawing/2014/main" val="20000"/>
                    </a:ext>
                  </a:extLst>
                </a:gridCol>
                <a:gridCol w="1608038">
                  <a:extLst>
                    <a:ext uri="{9D8B030D-6E8A-4147-A177-3AD203B41FA5}">
                      <a16:colId xmlns:a16="http://schemas.microsoft.com/office/drawing/2014/main" val="20001"/>
                    </a:ext>
                  </a:extLst>
                </a:gridCol>
                <a:gridCol w="239592">
                  <a:extLst>
                    <a:ext uri="{9D8B030D-6E8A-4147-A177-3AD203B41FA5}">
                      <a16:colId xmlns:a16="http://schemas.microsoft.com/office/drawing/2014/main" val="20002"/>
                    </a:ext>
                  </a:extLst>
                </a:gridCol>
                <a:gridCol w="1056552">
                  <a:extLst>
                    <a:ext uri="{9D8B030D-6E8A-4147-A177-3AD203B41FA5}">
                      <a16:colId xmlns:a16="http://schemas.microsoft.com/office/drawing/2014/main" val="20003"/>
                    </a:ext>
                  </a:extLst>
                </a:gridCol>
                <a:gridCol w="1550758">
                  <a:extLst>
                    <a:ext uri="{9D8B030D-6E8A-4147-A177-3AD203B41FA5}">
                      <a16:colId xmlns:a16="http://schemas.microsoft.com/office/drawing/2014/main" val="20004"/>
                    </a:ext>
                  </a:extLst>
                </a:gridCol>
              </a:tblGrid>
              <a:tr h="0">
                <a:tc gridSpan="2">
                  <a:txBody>
                    <a:bodyPr/>
                    <a:lstStyle/>
                    <a:p>
                      <a:pPr algn="ctr">
                        <a:spcBef>
                          <a:spcPts val="300"/>
                        </a:spcBef>
                        <a:spcAft>
                          <a:spcPts val="0"/>
                        </a:spcAft>
                      </a:pPr>
                      <a:r>
                        <a:rPr lang="en-GB" sz="1200" b="1" dirty="0">
                          <a:solidFill>
                            <a:srgbClr val="000000"/>
                          </a:solidFill>
                          <a:effectLst/>
                          <a:latin typeface="DejaVuSans"/>
                          <a:ea typeface="Times New Roman"/>
                          <a:cs typeface="Arial"/>
                        </a:rPr>
                        <a:t>AML</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rowSpan="5">
                  <a:txBody>
                    <a:bodyPr/>
                    <a:lstStyle/>
                    <a:p>
                      <a:pPr algn="l">
                        <a:spcBef>
                          <a:spcPts val="300"/>
                        </a:spcBef>
                        <a:spcAft>
                          <a:spcPts val="0"/>
                        </a:spcAft>
                      </a:pPr>
                      <a:r>
                        <a:rPr lang="en-GB" sz="1200" dirty="0">
                          <a:solidFill>
                            <a:srgbClr val="000000"/>
                          </a:solidFill>
                          <a:effectLst/>
                          <a:latin typeface="DejaVuSans"/>
                          <a:ea typeface="Times New Roman"/>
                          <a:cs typeface="Times New Roman"/>
                        </a:rPr>
                        <a:t> </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spcBef>
                          <a:spcPts val="300"/>
                        </a:spcBef>
                        <a:spcAft>
                          <a:spcPts val="0"/>
                        </a:spcAft>
                      </a:pPr>
                      <a:r>
                        <a:rPr lang="en-GB" sz="1200" b="1">
                          <a:solidFill>
                            <a:srgbClr val="000000"/>
                          </a:solidFill>
                          <a:effectLst/>
                          <a:latin typeface="DejaVuSans"/>
                          <a:ea typeface="Times New Roman"/>
                          <a:cs typeface="Arial"/>
                        </a:rPr>
                        <a:t>CRC</a:t>
                      </a:r>
                      <a:endParaRPr lang="en-US" sz="120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spcBef>
                          <a:spcPts val="300"/>
                        </a:spcBef>
                        <a:spcAft>
                          <a:spcPts val="0"/>
                        </a:spcAft>
                      </a:pPr>
                      <a:r>
                        <a:rPr lang="en-GB" sz="1200" b="1">
                          <a:solidFill>
                            <a:srgbClr val="000000"/>
                          </a:solidFill>
                          <a:effectLst/>
                          <a:latin typeface="DejaVuSans"/>
                          <a:ea typeface="Times New Roman"/>
                          <a:cs typeface="Arial"/>
                        </a:rPr>
                        <a:t>Category</a:t>
                      </a:r>
                      <a:endParaRPr lang="en-US" sz="120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0"/>
                        </a:spcAft>
                      </a:pPr>
                      <a:r>
                        <a:rPr lang="en-GB" sz="1200" b="1" dirty="0">
                          <a:solidFill>
                            <a:srgbClr val="000000"/>
                          </a:solidFill>
                          <a:effectLst/>
                          <a:latin typeface="DejaVuSans"/>
                          <a:ea typeface="Times New Roman"/>
                          <a:cs typeface="Arial"/>
                        </a:rPr>
                        <a:t>Included Needs </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US" sz="1000" dirty="0">
                        <a:effectLst/>
                        <a:latin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0"/>
                        </a:spcAft>
                      </a:pPr>
                      <a:r>
                        <a:rPr lang="en-GB" sz="1200" b="1" dirty="0">
                          <a:solidFill>
                            <a:srgbClr val="000000"/>
                          </a:solidFill>
                          <a:effectLst/>
                          <a:latin typeface="DejaVuSans"/>
                          <a:ea typeface="Times New Roman"/>
                          <a:cs typeface="Arial"/>
                        </a:rPr>
                        <a:t>Category</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300"/>
                        </a:spcBef>
                        <a:spcAft>
                          <a:spcPts val="0"/>
                        </a:spcAft>
                      </a:pPr>
                      <a:r>
                        <a:rPr lang="en-GB" sz="1200" b="1">
                          <a:solidFill>
                            <a:srgbClr val="000000"/>
                          </a:solidFill>
                          <a:effectLst/>
                          <a:latin typeface="DejaVuSans"/>
                          <a:ea typeface="Times New Roman"/>
                          <a:cs typeface="Arial"/>
                        </a:rPr>
                        <a:t>Included Needs </a:t>
                      </a:r>
                      <a:endParaRPr lang="en-US" sz="120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0">
                <a:tc>
                  <a:txBody>
                    <a:bodyPr/>
                    <a:lstStyle/>
                    <a:p>
                      <a:pPr algn="l">
                        <a:spcBef>
                          <a:spcPts val="300"/>
                        </a:spcBef>
                        <a:spcAft>
                          <a:spcPts val="0"/>
                        </a:spcAft>
                      </a:pPr>
                      <a:r>
                        <a:rPr lang="en-GB" sz="1200" dirty="0">
                          <a:solidFill>
                            <a:srgbClr val="000000"/>
                          </a:solidFill>
                          <a:effectLst/>
                          <a:latin typeface="DejaVuSans"/>
                          <a:ea typeface="Times New Roman"/>
                          <a:cs typeface="Times New Roman"/>
                        </a:rPr>
                        <a:t>Distress</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200" dirty="0">
                          <a:solidFill>
                            <a:srgbClr val="000000"/>
                          </a:solidFill>
                          <a:effectLst/>
                          <a:latin typeface="DejaVuSans"/>
                          <a:ea typeface="Times New Roman"/>
                          <a:cs typeface="Calibri"/>
                        </a:rPr>
                        <a:t>Depression </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Anxiety</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Other needs </a:t>
                      </a:r>
                      <a:endParaRPr lang="en-US" sz="1200" dirty="0">
                        <a:effectLst/>
                        <a:latin typeface="DejaVuSans"/>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spcBef>
                          <a:spcPts val="300"/>
                        </a:spcBef>
                        <a:spcAft>
                          <a:spcPts val="0"/>
                        </a:spcAft>
                      </a:pPr>
                      <a:endParaRPr lang="en-US" sz="1000" dirty="0">
                        <a:effectLst/>
                        <a:latin typeface="Verdana"/>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0"/>
                        </a:spcAft>
                      </a:pPr>
                      <a:r>
                        <a:rPr lang="en-GB" sz="1200" dirty="0">
                          <a:solidFill>
                            <a:srgbClr val="000000"/>
                          </a:solidFill>
                          <a:effectLst/>
                          <a:latin typeface="DejaVuSans"/>
                          <a:ea typeface="Times New Roman"/>
                          <a:cs typeface="Times New Roman"/>
                        </a:rPr>
                        <a:t>Distress</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200">
                          <a:solidFill>
                            <a:srgbClr val="000000"/>
                          </a:solidFill>
                          <a:effectLst/>
                          <a:latin typeface="DejaVuSans"/>
                          <a:ea typeface="Times New Roman"/>
                          <a:cs typeface="Calibri"/>
                        </a:rPr>
                        <a:t>Depression</a:t>
                      </a:r>
                      <a:endParaRPr lang="en-US" sz="1200">
                        <a:effectLst/>
                        <a:latin typeface="DejaVuSans"/>
                        <a:ea typeface="Times New Roman"/>
                      </a:endParaRPr>
                    </a:p>
                    <a:p>
                      <a:pPr marL="342900" lvl="0" indent="-342900">
                        <a:spcAft>
                          <a:spcPts val="0"/>
                        </a:spcAft>
                        <a:buFont typeface="Symbol"/>
                        <a:buChar char=""/>
                      </a:pPr>
                      <a:r>
                        <a:rPr lang="en-GB" sz="1200">
                          <a:solidFill>
                            <a:srgbClr val="000000"/>
                          </a:solidFill>
                          <a:effectLst/>
                          <a:latin typeface="DejaVuSans"/>
                          <a:ea typeface="Times New Roman"/>
                          <a:cs typeface="Calibri"/>
                        </a:rPr>
                        <a:t>Anxiety</a:t>
                      </a:r>
                      <a:endParaRPr lang="en-US" sz="1200">
                        <a:effectLst/>
                        <a:latin typeface="DejaVuSans"/>
                        <a:ea typeface="Times New Roman"/>
                      </a:endParaRPr>
                    </a:p>
                    <a:p>
                      <a:pPr marL="342900" lvl="0" indent="-342900">
                        <a:spcAft>
                          <a:spcPts val="0"/>
                        </a:spcAft>
                        <a:buFont typeface="Symbol"/>
                        <a:buChar char=""/>
                      </a:pPr>
                      <a:r>
                        <a:rPr lang="en-GB" sz="1200">
                          <a:solidFill>
                            <a:srgbClr val="000000"/>
                          </a:solidFill>
                          <a:effectLst/>
                          <a:latin typeface="DejaVuSans"/>
                          <a:ea typeface="Times New Roman"/>
                          <a:cs typeface="Calibri"/>
                        </a:rPr>
                        <a:t>Other needs</a:t>
                      </a:r>
                      <a:endParaRPr lang="en-US" sz="1200">
                        <a:effectLst/>
                        <a:latin typeface="DejaVuSans"/>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spcBef>
                          <a:spcPts val="300"/>
                        </a:spcBef>
                        <a:spcAft>
                          <a:spcPts val="0"/>
                        </a:spcAft>
                      </a:pPr>
                      <a:r>
                        <a:rPr lang="en-GB" sz="1200">
                          <a:solidFill>
                            <a:srgbClr val="000000"/>
                          </a:solidFill>
                          <a:effectLst/>
                          <a:latin typeface="DejaVuSans"/>
                          <a:ea typeface="Times New Roman"/>
                          <a:cs typeface="Times New Roman"/>
                        </a:rPr>
                        <a:t>Psycho-physiological</a:t>
                      </a:r>
                      <a:endParaRPr lang="en-US" sz="120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200" dirty="0">
                          <a:solidFill>
                            <a:srgbClr val="000000"/>
                          </a:solidFill>
                          <a:effectLst/>
                          <a:latin typeface="DejaVuSans"/>
                          <a:ea typeface="Times New Roman"/>
                          <a:cs typeface="Calibri"/>
                        </a:rPr>
                        <a:t>Sleep</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Fatigue</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Lack of sexual interest</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Other needs</a:t>
                      </a:r>
                      <a:endParaRPr lang="en-US" sz="1200" dirty="0">
                        <a:effectLst/>
                        <a:latin typeface="DejaVuSans"/>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000" dirty="0">
                        <a:effectLst/>
                        <a:latin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0"/>
                        </a:spcAft>
                      </a:pPr>
                      <a:r>
                        <a:rPr lang="en-GB" sz="1200" dirty="0">
                          <a:solidFill>
                            <a:srgbClr val="000000"/>
                          </a:solidFill>
                          <a:effectLst/>
                          <a:latin typeface="DejaVuSans"/>
                          <a:ea typeface="Times New Roman"/>
                          <a:cs typeface="Times New Roman"/>
                        </a:rPr>
                        <a:t>Psycho-physiological</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200" dirty="0">
                          <a:solidFill>
                            <a:srgbClr val="000000"/>
                          </a:solidFill>
                          <a:effectLst/>
                          <a:latin typeface="DejaVuSans"/>
                          <a:ea typeface="Times New Roman"/>
                          <a:cs typeface="Calibri"/>
                        </a:rPr>
                        <a:t>Fatigue</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Other needs</a:t>
                      </a:r>
                      <a:endParaRPr lang="en-US" sz="1200" dirty="0">
                        <a:effectLst/>
                        <a:latin typeface="DejaVuSans"/>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spcBef>
                          <a:spcPts val="300"/>
                        </a:spcBef>
                        <a:spcAft>
                          <a:spcPts val="0"/>
                        </a:spcAft>
                      </a:pPr>
                      <a:r>
                        <a:rPr lang="en-GB" sz="1200" dirty="0">
                          <a:solidFill>
                            <a:srgbClr val="000000"/>
                          </a:solidFill>
                          <a:effectLst/>
                          <a:latin typeface="DejaVuSans"/>
                          <a:ea typeface="Times New Roman"/>
                          <a:cs typeface="Times New Roman"/>
                        </a:rPr>
                        <a:t>Physical symptoms</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200" dirty="0">
                          <a:solidFill>
                            <a:srgbClr val="000000"/>
                          </a:solidFill>
                          <a:effectLst/>
                          <a:latin typeface="DejaVuSans"/>
                          <a:ea typeface="Times New Roman"/>
                          <a:cs typeface="Calibri"/>
                        </a:rPr>
                        <a:t>Sore mouth</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Hair loss</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Weight loss</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Other needs</a:t>
                      </a:r>
                      <a:endParaRPr lang="en-US" sz="1200" dirty="0">
                        <a:effectLst/>
                        <a:latin typeface="DejaVuSans"/>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000" dirty="0">
                        <a:effectLst/>
                        <a:latin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300"/>
                        </a:spcBef>
                        <a:spcAft>
                          <a:spcPts val="0"/>
                        </a:spcAft>
                      </a:pPr>
                      <a:r>
                        <a:rPr lang="en-GB" sz="1200" dirty="0">
                          <a:solidFill>
                            <a:srgbClr val="000000"/>
                          </a:solidFill>
                          <a:effectLst/>
                          <a:latin typeface="DejaVuSans"/>
                          <a:ea typeface="Times New Roman"/>
                          <a:cs typeface="Times New Roman"/>
                        </a:rPr>
                        <a:t>Physical symptoms</a:t>
                      </a:r>
                      <a:endParaRPr lang="en-US" sz="1200" dirty="0">
                        <a:effectLst/>
                        <a:latin typeface="DejaVuSans"/>
                        <a:ea typeface="Times New Roman"/>
                        <a:cs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GB" sz="1200" dirty="0">
                          <a:solidFill>
                            <a:srgbClr val="000000"/>
                          </a:solidFill>
                          <a:effectLst/>
                          <a:latin typeface="DejaVuSans"/>
                          <a:ea typeface="Times New Roman"/>
                          <a:cs typeface="Calibri"/>
                        </a:rPr>
                        <a:t>Colitis</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Appetite Loss</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Peripheral neuropathy</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Weight </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Hand-Foot Syndrome </a:t>
                      </a:r>
                      <a:endParaRPr lang="en-US" sz="1200" dirty="0">
                        <a:effectLst/>
                        <a:latin typeface="DejaVuSans"/>
                        <a:ea typeface="Times New Roman"/>
                      </a:endParaRPr>
                    </a:p>
                    <a:p>
                      <a:pPr marL="342900" lvl="0" indent="-342900">
                        <a:spcAft>
                          <a:spcPts val="0"/>
                        </a:spcAft>
                        <a:buFont typeface="Symbol"/>
                        <a:buChar char=""/>
                      </a:pPr>
                      <a:r>
                        <a:rPr lang="en-GB" sz="1200" dirty="0">
                          <a:solidFill>
                            <a:srgbClr val="000000"/>
                          </a:solidFill>
                          <a:effectLst/>
                          <a:latin typeface="DejaVuSans"/>
                          <a:ea typeface="Times New Roman"/>
                          <a:cs typeface="Calibri"/>
                        </a:rPr>
                        <a:t>Other needs </a:t>
                      </a:r>
                      <a:endParaRPr lang="en-US" sz="1200" dirty="0">
                        <a:effectLst/>
                        <a:latin typeface="DejaVuSans"/>
                        <a:ea typeface="Times New Roman"/>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Date Placeholder 3">
            <a:extLst>
              <a:ext uri="{FF2B5EF4-FFF2-40B4-BE49-F238E27FC236}">
                <a16:creationId xmlns:a16="http://schemas.microsoft.com/office/drawing/2014/main" id="{E466B47C-3B47-4B61-9C51-14BBD6561809}"/>
              </a:ext>
            </a:extLst>
          </p:cNvPr>
          <p:cNvSpPr txBox="1">
            <a:spLocks/>
          </p:cNvSpPr>
          <p:nvPr/>
        </p:nvSpPr>
        <p:spPr>
          <a:xfrm>
            <a:off x="787400" y="6356349"/>
            <a:ext cx="5743575" cy="365125"/>
          </a:xfrm>
          <a:prstGeom prst="rect">
            <a:avLst/>
          </a:prstGeom>
        </p:spPr>
        <p:txBody>
          <a:bodyPr/>
          <a:lstStyle>
            <a:defPPr>
              <a:defRPr lang="en-US"/>
            </a:defPPr>
            <a:lvl1pPr marL="0" algn="l" defTabSz="457200" rtl="0" eaLnBrk="1" latinLnBrk="0" hangingPunct="1">
              <a:defRPr sz="1800" kern="1200">
                <a:solidFill>
                  <a:schemeClr val="tx1"/>
                </a:solidFill>
                <a:latin typeface="Candara" panose="020E05020303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000" dirty="0"/>
          </a:p>
        </p:txBody>
      </p:sp>
      <p:sp>
        <p:nvSpPr>
          <p:cNvPr id="4" name="TextBox 3"/>
          <p:cNvSpPr txBox="1"/>
          <p:nvPr/>
        </p:nvSpPr>
        <p:spPr>
          <a:xfrm>
            <a:off x="5697544" y="1554152"/>
            <a:ext cx="56986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DejaVuSans"/>
                <a:ea typeface="Times New Roman" panose="02020603050405020304" pitchFamily="18" charset="0"/>
                <a:cs typeface="Times New Roman" panose="02020603050405020304" pitchFamily="18" charset="0"/>
              </a:rPr>
              <a:t>The table presents an initial approach of grouping the different needs into categories. The contribution of each need to each category is not equal and depends on a weight which will be defined during the pilot operation of the project and will be optimised.</a:t>
            </a:r>
            <a:endParaRPr lang="en-US" sz="1200" dirty="0">
              <a:effectLst/>
              <a:latin typeface="DejaVuSans"/>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3254923"/>
              </p:ext>
            </p:extLst>
          </p:nvPr>
        </p:nvGraphicFramePr>
        <p:xfrm>
          <a:off x="1199456" y="2852936"/>
          <a:ext cx="3456384" cy="16306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240027">
                <a:tc>
                  <a:txBody>
                    <a:bodyPr/>
                    <a:lstStyle/>
                    <a:p>
                      <a:r>
                        <a:rPr lang="en-US" sz="1100" dirty="0">
                          <a:latin typeface="DejaVuSans"/>
                        </a:rPr>
                        <a:t>Wearables</a:t>
                      </a:r>
                    </a:p>
                  </a:txBody>
                  <a:tcPr/>
                </a:tc>
                <a:tc>
                  <a:txBody>
                    <a:bodyPr/>
                    <a:lstStyle/>
                    <a:p>
                      <a:r>
                        <a:rPr lang="en-US" sz="1100" dirty="0">
                          <a:latin typeface="DejaVuSans"/>
                        </a:rPr>
                        <a:t>Questionnaires</a:t>
                      </a:r>
                    </a:p>
                  </a:txBody>
                  <a:tcPr/>
                </a:tc>
                <a:extLst>
                  <a:ext uri="{0D108BD9-81ED-4DB2-BD59-A6C34878D82A}">
                    <a16:rowId xmlns:a16="http://schemas.microsoft.com/office/drawing/2014/main" val="10000"/>
                  </a:ext>
                </a:extLst>
              </a:tr>
              <a:tr h="240027">
                <a:tc>
                  <a:txBody>
                    <a:bodyPr/>
                    <a:lstStyle/>
                    <a:p>
                      <a:pPr algn="l">
                        <a:spcBef>
                          <a:spcPts val="300"/>
                        </a:spcBef>
                        <a:spcAft>
                          <a:spcPts val="300"/>
                        </a:spcAft>
                      </a:pPr>
                      <a:r>
                        <a:rPr lang="en-GB" sz="1100" dirty="0">
                          <a:effectLst/>
                          <a:latin typeface="DejaVuSans"/>
                          <a:ea typeface="Verdana" panose="020B0604030504040204" pitchFamily="34" charset="0"/>
                          <a:cs typeface="Verdana" panose="020B0604030504040204" pitchFamily="34" charset="0"/>
                        </a:rPr>
                        <a:t>Heart Rate via PPG</a:t>
                      </a:r>
                      <a:endParaRPr lang="en-US" sz="1100" dirty="0">
                        <a:effectLst/>
                        <a:latin typeface="DejaVuSans"/>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100" dirty="0">
                          <a:latin typeface="DejaVuSans"/>
                        </a:rPr>
                        <a:t>PHQ9 (depression)</a:t>
                      </a:r>
                    </a:p>
                  </a:txBody>
                  <a:tcPr anchor="ctr"/>
                </a:tc>
                <a:extLst>
                  <a:ext uri="{0D108BD9-81ED-4DB2-BD59-A6C34878D82A}">
                    <a16:rowId xmlns:a16="http://schemas.microsoft.com/office/drawing/2014/main" val="10001"/>
                  </a:ext>
                </a:extLst>
              </a:tr>
              <a:tr h="240027">
                <a:tc>
                  <a:txBody>
                    <a:bodyPr/>
                    <a:lstStyle/>
                    <a:p>
                      <a:pPr algn="l">
                        <a:spcBef>
                          <a:spcPts val="300"/>
                        </a:spcBef>
                        <a:spcAft>
                          <a:spcPts val="300"/>
                        </a:spcAft>
                      </a:pPr>
                      <a:r>
                        <a:rPr lang="en-GB" sz="1100" dirty="0">
                          <a:effectLst/>
                          <a:latin typeface="DejaVuSans"/>
                          <a:ea typeface="Verdana" panose="020B0604030504040204" pitchFamily="34" charset="0"/>
                          <a:cs typeface="Verdana" panose="020B0604030504040204" pitchFamily="34" charset="0"/>
                        </a:rPr>
                        <a:t>Oxygen Saturation (SaO2) via PPG</a:t>
                      </a:r>
                      <a:endParaRPr lang="en-US" sz="1100" dirty="0">
                        <a:effectLst/>
                        <a:latin typeface="DejaVuSans"/>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100" dirty="0">
                          <a:latin typeface="DejaVuSans"/>
                        </a:rPr>
                        <a:t>HADS (anxiety and depression)</a:t>
                      </a:r>
                    </a:p>
                  </a:txBody>
                  <a:tcPr anchor="ctr"/>
                </a:tc>
                <a:extLst>
                  <a:ext uri="{0D108BD9-81ED-4DB2-BD59-A6C34878D82A}">
                    <a16:rowId xmlns:a16="http://schemas.microsoft.com/office/drawing/2014/main" val="10002"/>
                  </a:ext>
                </a:extLst>
              </a:tr>
              <a:tr h="240027">
                <a:tc>
                  <a:txBody>
                    <a:bodyPr/>
                    <a:lstStyle/>
                    <a:p>
                      <a:pPr algn="l">
                        <a:spcBef>
                          <a:spcPts val="300"/>
                        </a:spcBef>
                        <a:spcAft>
                          <a:spcPts val="300"/>
                        </a:spcAft>
                      </a:pPr>
                      <a:r>
                        <a:rPr lang="en-GB" sz="1100" dirty="0">
                          <a:effectLst/>
                          <a:latin typeface="DejaVuSans"/>
                          <a:ea typeface="Verdana" panose="020B0604030504040204" pitchFamily="34" charset="0"/>
                          <a:cs typeface="Verdana" panose="020B0604030504040204" pitchFamily="34" charset="0"/>
                        </a:rPr>
                        <a:t>Skin Temperature</a:t>
                      </a:r>
                      <a:endParaRPr lang="en-US" sz="1100" dirty="0">
                        <a:effectLst/>
                        <a:latin typeface="DejaVuSans"/>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100" dirty="0">
                          <a:latin typeface="DejaVuSans"/>
                        </a:rPr>
                        <a:t>HFS (hand-foot syndrome)</a:t>
                      </a:r>
                    </a:p>
                  </a:txBody>
                  <a:tcPr anchor="ctr"/>
                </a:tc>
                <a:extLst>
                  <a:ext uri="{0D108BD9-81ED-4DB2-BD59-A6C34878D82A}">
                    <a16:rowId xmlns:a16="http://schemas.microsoft.com/office/drawing/2014/main" val="10003"/>
                  </a:ext>
                </a:extLst>
              </a:tr>
              <a:tr h="240027">
                <a:tc>
                  <a:txBody>
                    <a:bodyPr/>
                    <a:lstStyle/>
                    <a:p>
                      <a:pPr algn="l">
                        <a:spcBef>
                          <a:spcPts val="300"/>
                        </a:spcBef>
                        <a:spcAft>
                          <a:spcPts val="300"/>
                        </a:spcAft>
                      </a:pPr>
                      <a:r>
                        <a:rPr lang="en-GB" sz="1100" dirty="0">
                          <a:effectLst/>
                          <a:latin typeface="DejaVuSans"/>
                          <a:ea typeface="Verdana" panose="020B0604030504040204" pitchFamily="34" charset="0"/>
                          <a:cs typeface="Verdana" panose="020B0604030504040204" pitchFamily="34" charset="0"/>
                        </a:rPr>
                        <a:t>1-channel-ECG</a:t>
                      </a:r>
                      <a:endParaRPr lang="en-US" sz="1100" dirty="0">
                        <a:effectLst/>
                        <a:latin typeface="DejaVuSans"/>
                        <a:ea typeface="Times New Roman" panose="02020603050405020304" pitchFamily="18" charset="0"/>
                        <a:cs typeface="Times New Roman" panose="02020603050405020304" pitchFamily="18" charset="0"/>
                      </a:endParaRPr>
                    </a:p>
                  </a:txBody>
                  <a:tcPr marL="68580" marR="68580" marT="0" marB="0" anchor="ctr"/>
                </a:tc>
                <a:tc>
                  <a:txBody>
                    <a:bodyPr/>
                    <a:lstStyle/>
                    <a:p>
                      <a:r>
                        <a:rPr lang="en-US" sz="1100" dirty="0">
                          <a:latin typeface="DejaVuSans"/>
                        </a:rPr>
                        <a:t>ISI (sleep quality)</a:t>
                      </a:r>
                    </a:p>
                  </a:txBody>
                  <a:tcPr anchor="ctr"/>
                </a:tc>
                <a:extLst>
                  <a:ext uri="{0D108BD9-81ED-4DB2-BD59-A6C34878D82A}">
                    <a16:rowId xmlns:a16="http://schemas.microsoft.com/office/drawing/2014/main" val="10004"/>
                  </a:ext>
                </a:extLst>
              </a:tr>
              <a:tr h="240027">
                <a:tc>
                  <a:txBody>
                    <a:bodyPr/>
                    <a:lstStyle/>
                    <a:p>
                      <a:r>
                        <a:rPr lang="en-US" sz="1100" dirty="0">
                          <a:latin typeface="DejaVuSans"/>
                        </a:rPr>
                        <a:t>…</a:t>
                      </a:r>
                    </a:p>
                  </a:txBody>
                  <a:tcPr anchor="ctr"/>
                </a:tc>
                <a:tc>
                  <a:txBody>
                    <a:bodyPr/>
                    <a:lstStyle/>
                    <a:p>
                      <a:r>
                        <a:rPr lang="en-US" sz="1100" dirty="0">
                          <a:latin typeface="DejaVuSans"/>
                        </a:rPr>
                        <a:t>…</a:t>
                      </a:r>
                    </a:p>
                  </a:txBody>
                  <a:tcPr anchor="ctr"/>
                </a:tc>
                <a:extLst>
                  <a:ext uri="{0D108BD9-81ED-4DB2-BD59-A6C34878D82A}">
                    <a16:rowId xmlns:a16="http://schemas.microsoft.com/office/drawing/2014/main" val="10005"/>
                  </a:ext>
                </a:extLst>
              </a:tr>
            </a:tbl>
          </a:graphicData>
        </a:graphic>
      </p:graphicFrame>
      <p:sp>
        <p:nvSpPr>
          <p:cNvPr id="5" name="Footer Placeholder 4">
            <a:extLst>
              <a:ext uri="{FF2B5EF4-FFF2-40B4-BE49-F238E27FC236}">
                <a16:creationId xmlns:a16="http://schemas.microsoft.com/office/drawing/2014/main" id="{D985A1B3-DBBE-4CC3-AC74-6B9744DCCDF4}"/>
              </a:ext>
            </a:extLst>
          </p:cNvPr>
          <p:cNvSpPr>
            <a:spLocks noGrp="1"/>
          </p:cNvSpPr>
          <p:nvPr>
            <p:ph type="ftr" sz="quarter" idx="11"/>
          </p:nvPr>
        </p:nvSpPr>
        <p:spPr/>
        <p:txBody>
          <a:bodyPr/>
          <a:lstStyle/>
          <a:p>
            <a:r>
              <a:rPr lang="en-GB"/>
              <a:t>The Responsible AI Forum, Munich, 7 December 2021</a:t>
            </a:r>
            <a:endParaRPr lang="en-GB" dirty="0"/>
          </a:p>
        </p:txBody>
      </p:sp>
    </p:spTree>
    <p:extLst>
      <p:ext uri="{BB962C8B-B14F-4D97-AF65-F5344CB8AC3E}">
        <p14:creationId xmlns:p14="http://schemas.microsoft.com/office/powerpoint/2010/main" val="376611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58A1-6202-436B-8644-5580C5868B73}"/>
              </a:ext>
            </a:extLst>
          </p:cNvPr>
          <p:cNvSpPr>
            <a:spLocks noGrp="1"/>
          </p:cNvSpPr>
          <p:nvPr>
            <p:ph type="title"/>
          </p:nvPr>
        </p:nvSpPr>
        <p:spPr/>
        <p:txBody>
          <a:bodyPr/>
          <a:lstStyle/>
          <a:p>
            <a:r>
              <a:rPr lang="en-US" dirty="0">
                <a:latin typeface="DejaVuSans"/>
              </a:rPr>
              <a:t>Quality of Life Calculation</a:t>
            </a:r>
            <a:endParaRPr lang="el-GR" dirty="0">
              <a:latin typeface="DejaVuSans"/>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D0CE07-2291-431A-AE0A-941C0B92FAE8}"/>
                  </a:ext>
                </a:extLst>
              </p:cNvPr>
              <p:cNvSpPr>
                <a:spLocks noGrp="1"/>
              </p:cNvSpPr>
              <p:nvPr>
                <p:ph idx="1"/>
              </p:nvPr>
            </p:nvSpPr>
            <p:spPr>
              <a:xfrm>
                <a:off x="787400" y="1412776"/>
                <a:ext cx="10566400" cy="5112568"/>
              </a:xfrm>
            </p:spPr>
            <p:txBody>
              <a:bodyPr>
                <a:normAutofit fontScale="85000" lnSpcReduction="20000"/>
              </a:bodyPr>
              <a:lstStyle/>
              <a:p>
                <a:pPr marL="0" indent="0">
                  <a:buNone/>
                </a:pPr>
                <a:r>
                  <a:rPr lang="en-US" dirty="0">
                    <a:latin typeface="DejaVuSans"/>
                  </a:rPr>
                  <a:t>Baseline </a:t>
                </a:r>
                <a:r>
                  <a:rPr lang="en-US" dirty="0" err="1">
                    <a:latin typeface="DejaVuSans"/>
                  </a:rPr>
                  <a:t>QoL</a:t>
                </a:r>
                <a:r>
                  <a:rPr lang="en-US" dirty="0">
                    <a:latin typeface="DejaVuSans"/>
                  </a:rPr>
                  <a:t> index</a:t>
                </a:r>
              </a:p>
              <a:p>
                <a:pPr lvl="1"/>
                <a14:m>
                  <m:oMath xmlns:m="http://schemas.openxmlformats.org/officeDocument/2006/math">
                    <m:r>
                      <a:rPr lang="en-US" b="0" i="1" smtClean="0">
                        <a:solidFill>
                          <a:schemeClr val="tx1"/>
                        </a:solidFill>
                        <a:latin typeface="Cambria Math" panose="02040503050406030204" pitchFamily="18" charset="0"/>
                      </a:rPr>
                      <m:t>𝑄</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𝑛</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𝑄</m:t>
                        </m:r>
                      </m:e>
                      <m:sub>
                        <m:r>
                          <a:rPr lang="en-US" b="0" i="1" smtClean="0">
                            <a:solidFill>
                              <a:schemeClr val="tx1"/>
                            </a:solidFill>
                            <a:latin typeface="Cambria Math" panose="02040503050406030204" pitchFamily="18" charset="0"/>
                          </a:rPr>
                          <m:t>𝑛</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𝑤</m:t>
                        </m:r>
                      </m:e>
                      <m:sub>
                        <m:r>
                          <a:rPr lang="en-US" b="0" i="1" smtClean="0">
                            <a:solidFill>
                              <a:schemeClr val="tx1"/>
                            </a:solidFill>
                            <a:latin typeface="Cambria Math" panose="02040503050406030204" pitchFamily="18" charset="0"/>
                          </a:rPr>
                          <m:t>𝑎𝑛</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𝑄</m:t>
                        </m:r>
                      </m:e>
                      <m:sub>
                        <m:r>
                          <a:rPr lang="en-US" b="0" i="1" smtClean="0">
                            <a:solidFill>
                              <a:schemeClr val="tx1"/>
                            </a:solidFill>
                            <a:latin typeface="Cambria Math" panose="02040503050406030204" pitchFamily="18" charset="0"/>
                          </a:rPr>
                          <m:t>𝑎𝑛</m:t>
                        </m:r>
                      </m:sub>
                    </m:sSub>
                  </m:oMath>
                </a14:m>
                <a:r>
                  <a:rPr lang="en-US" b="0" dirty="0">
                    <a:latin typeface="DejaVuSans"/>
                  </a:rPr>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𝑤</m:t>
                        </m:r>
                      </m:e>
                      <m:sub>
                        <m:r>
                          <a:rPr lang="en-US" b="0" i="1" dirty="0" smtClean="0">
                            <a:latin typeface="Cambria Math" panose="02040503050406030204" pitchFamily="18" charset="0"/>
                          </a:rPr>
                          <m:t>𝑛</m:t>
                        </m:r>
                      </m:sub>
                    </m:sSub>
                  </m:oMath>
                </a14:m>
                <a:r>
                  <a:rPr lang="en-US" b="0" dirty="0">
                    <a:latin typeface="DejaVuSans"/>
                  </a:rPr>
                  <a:t>: initially set to 80%,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𝑎𝑛</m:t>
                        </m:r>
                      </m:sub>
                    </m:sSub>
                  </m:oMath>
                </a14:m>
                <a:r>
                  <a:rPr lang="en-US" b="0" dirty="0">
                    <a:latin typeface="DejaVuSans"/>
                  </a:rPr>
                  <a:t>: initially set to 20%</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𝑛</m:t>
                            </m:r>
                          </m:sub>
                        </m:sSub>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𝑛</m:t>
                            </m:r>
                          </m:sub>
                        </m:s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r>
                  <a:rPr lang="en-US" dirty="0">
                    <a:latin typeface="DejaVuSans"/>
                  </a:rPr>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𝑖</m:t>
                        </m:r>
                      </m:sub>
                    </m:sSub>
                  </m:oMath>
                </a14:m>
                <a:r>
                  <a:rPr lang="en-US" dirty="0">
                    <a:latin typeface="DejaVuSans"/>
                  </a:rPr>
                  <a:t>: Needs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𝑎</m:t>
                        </m:r>
                        <m:r>
                          <a:rPr lang="en-US" i="1">
                            <a:latin typeface="Cambria Math" panose="02040503050406030204" pitchFamily="18" charset="0"/>
                          </a:rPr>
                          <m:t>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𝑎</m:t>
                            </m:r>
                            <m:r>
                              <a:rPr lang="en-US" i="1">
                                <a:latin typeface="Cambria Math" panose="02040503050406030204" pitchFamily="18" charset="0"/>
                              </a:rPr>
                              <m:t>𝑛</m:t>
                            </m:r>
                          </m:sub>
                        </m:sSub>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𝑎</m:t>
                            </m:r>
                            <m:r>
                              <a:rPr lang="en-US" i="1">
                                <a:latin typeface="Cambria Math" panose="02040503050406030204" pitchFamily="18" charset="0"/>
                              </a:rPr>
                              <m:t>𝑛</m:t>
                            </m:r>
                          </m:sub>
                        </m:sSub>
                      </m:sup>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e>
                    </m:nary>
                  </m:oMath>
                </a14:m>
                <a:r>
                  <a:rPr lang="en-US" dirty="0">
                    <a:latin typeface="DejaVuSans"/>
                  </a:rPr>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𝑖</m:t>
                        </m:r>
                      </m:sub>
                    </m:sSub>
                  </m:oMath>
                </a14:m>
                <a:r>
                  <a:rPr lang="en-US" dirty="0">
                    <a:latin typeface="DejaVuSans"/>
                  </a:rPr>
                  <a:t>: Additional needs</a:t>
                </a:r>
                <a:endParaRPr lang="el-GR" dirty="0">
                  <a:latin typeface="DejaVuSans"/>
                </a:endParaRPr>
              </a:p>
              <a:p>
                <a:endParaRPr lang="en-US" dirty="0">
                  <a:latin typeface="DejaVuSans"/>
                </a:endParaRPr>
              </a:p>
              <a:p>
                <a:endParaRPr lang="en-US" dirty="0">
                  <a:latin typeface="DejaVuSans"/>
                </a:endParaRPr>
              </a:p>
              <a:p>
                <a:endParaRPr lang="en-US" dirty="0">
                  <a:latin typeface="DejaVuSans"/>
                </a:endParaRPr>
              </a:p>
              <a:p>
                <a:endParaRPr lang="en-US" dirty="0">
                  <a:latin typeface="DejaVuSans"/>
                </a:endParaRPr>
              </a:p>
              <a:p>
                <a:endParaRPr lang="en-US" dirty="0">
                  <a:latin typeface="DejaVuSans"/>
                </a:endParaRPr>
              </a:p>
              <a:p>
                <a:pPr lvl="1"/>
                <a:endParaRPr lang="en-US" dirty="0">
                  <a:latin typeface="DejaVuSans"/>
                </a:endParaRPr>
              </a:p>
              <a:p>
                <a:pPr lvl="1"/>
                <a:endParaRPr lang="en-US" dirty="0">
                  <a:latin typeface="DejaVuSans"/>
                </a:endParaRPr>
              </a:p>
              <a:p>
                <a:pPr marL="0" indent="0">
                  <a:buNone/>
                </a:pPr>
                <a:endParaRPr lang="en-US" dirty="0">
                  <a:latin typeface="DejaVuSans"/>
                </a:endParaRPr>
              </a:p>
              <a:p>
                <a:pPr marL="0" indent="0">
                  <a:buNone/>
                </a:pPr>
                <a:endParaRPr lang="en-US" dirty="0">
                  <a:latin typeface="DejaVuSans"/>
                </a:endParaRPr>
              </a:p>
              <a:p>
                <a:pPr marL="0" indent="0">
                  <a:buNone/>
                </a:pPr>
                <a:r>
                  <a:rPr lang="en-US" dirty="0">
                    <a:latin typeface="DejaVuSans"/>
                  </a:rPr>
                  <a:t>The baseline QoL has been currently implemented based on questionnaire data</a:t>
                </a:r>
                <a:endParaRPr lang="el-GR" dirty="0">
                  <a:latin typeface="DejaVuSans"/>
                </a:endParaRPr>
              </a:p>
            </p:txBody>
          </p:sp>
        </mc:Choice>
        <mc:Fallback xmlns="">
          <p:sp>
            <p:nvSpPr>
              <p:cNvPr id="3" name="Content Placeholder 2">
                <a:extLst>
                  <a:ext uri="{FF2B5EF4-FFF2-40B4-BE49-F238E27FC236}">
                    <a16:creationId xmlns:a16="http://schemas.microsoft.com/office/drawing/2014/main" id="{39D0CE07-2291-431A-AE0A-941C0B92FAE8}"/>
                  </a:ext>
                </a:extLst>
              </p:cNvPr>
              <p:cNvSpPr>
                <a:spLocks noGrp="1" noRot="1" noChangeAspect="1" noMove="1" noResize="1" noEditPoints="1" noAdjustHandles="1" noChangeArrowheads="1" noChangeShapeType="1" noTextEdit="1"/>
              </p:cNvSpPr>
              <p:nvPr>
                <p:ph idx="1"/>
              </p:nvPr>
            </p:nvSpPr>
            <p:spPr>
              <a:xfrm>
                <a:off x="787400" y="1412776"/>
                <a:ext cx="10566400" cy="5112568"/>
              </a:xfrm>
              <a:blipFill>
                <a:blip r:embed="rId3"/>
                <a:stretch>
                  <a:fillRect l="-865" t="-2745"/>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4BA71C33-AE01-4776-AAEA-455C82E6A9E8}"/>
              </a:ext>
            </a:extLst>
          </p:cNvPr>
          <p:cNvSpPr>
            <a:spLocks noGrp="1"/>
          </p:cNvSpPr>
          <p:nvPr>
            <p:ph type="sldNum" sz="quarter" idx="12"/>
          </p:nvPr>
        </p:nvSpPr>
        <p:spPr>
          <a:xfrm>
            <a:off x="8610600" y="6356350"/>
            <a:ext cx="2743200" cy="365125"/>
          </a:xfrm>
          <a:prstGeom prst="rect">
            <a:avLst/>
          </a:prstGeom>
        </p:spPr>
        <p:txBody>
          <a:bodyPr/>
          <a:lstStyle>
            <a:lvl1pPr>
              <a:defRPr>
                <a:latin typeface="Candara" panose="020E0502030303020204" pitchFamily="34" charset="0"/>
              </a:defRPr>
            </a:lvl1pPr>
          </a:lstStyle>
          <a:p>
            <a:fld id="{9A313E6C-2E64-47DF-938C-E78B1CB23968}" type="slidenum">
              <a:rPr lang="el-GR" sz="1200"/>
              <a:pPr/>
              <a:t>7</a:t>
            </a:fld>
            <a:endParaRPr lang="el-GR" sz="1000" dirty="0"/>
          </a:p>
        </p:txBody>
      </p:sp>
      <p:sp>
        <p:nvSpPr>
          <p:cNvPr id="8" name="Date Placeholder 3">
            <a:extLst>
              <a:ext uri="{FF2B5EF4-FFF2-40B4-BE49-F238E27FC236}">
                <a16:creationId xmlns:a16="http://schemas.microsoft.com/office/drawing/2014/main" id="{E466B47C-3B47-4B61-9C51-14BBD6561809}"/>
              </a:ext>
            </a:extLst>
          </p:cNvPr>
          <p:cNvSpPr txBox="1">
            <a:spLocks/>
          </p:cNvSpPr>
          <p:nvPr/>
        </p:nvSpPr>
        <p:spPr>
          <a:xfrm>
            <a:off x="787400" y="6356349"/>
            <a:ext cx="5743575" cy="365125"/>
          </a:xfrm>
          <a:prstGeom prst="rect">
            <a:avLst/>
          </a:prstGeom>
        </p:spPr>
        <p:txBody>
          <a:bodyPr/>
          <a:lstStyle>
            <a:defPPr>
              <a:defRPr lang="en-US"/>
            </a:defPPr>
            <a:lvl1pPr marL="0" algn="l" defTabSz="457200" rtl="0" eaLnBrk="1" latinLnBrk="0" hangingPunct="1">
              <a:defRPr sz="1800" kern="1200">
                <a:solidFill>
                  <a:schemeClr val="tx1"/>
                </a:solidFill>
                <a:latin typeface="Candara" panose="020E05020303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000" dirty="0"/>
          </a:p>
        </p:txBody>
      </p:sp>
      <p:grpSp>
        <p:nvGrpSpPr>
          <p:cNvPr id="58" name="Group 57"/>
          <p:cNvGrpSpPr/>
          <p:nvPr/>
        </p:nvGrpSpPr>
        <p:grpSpPr>
          <a:xfrm>
            <a:off x="2785878" y="3048249"/>
            <a:ext cx="5502464" cy="2516604"/>
            <a:chOff x="2233635" y="3610858"/>
            <a:chExt cx="5502464" cy="2516604"/>
          </a:xfrm>
        </p:grpSpPr>
        <mc:AlternateContent xmlns:mc="http://schemas.openxmlformats.org/markup-compatibility/2006" xmlns:a14="http://schemas.microsoft.com/office/drawing/2010/main">
          <mc:Choice Requires="a14">
            <p:sp>
              <p:nvSpPr>
                <p:cNvPr id="7" name="TextBox 6"/>
                <p:cNvSpPr txBox="1"/>
                <p:nvPr/>
              </p:nvSpPr>
              <p:spPr>
                <a:xfrm>
                  <a:off x="4236159" y="3610858"/>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236159" y="3610858"/>
                  <a:ext cx="46076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36158" y="3947924"/>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2</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236158" y="3947924"/>
                  <a:ext cx="46609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36159" y="4440462"/>
                  <a:ext cx="590675"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𝑥</m:t>
                            </m:r>
                          </m:e>
                          <m:sub>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𝑛</m:t>
                                </m:r>
                              </m:sub>
                            </m:sSub>
                          </m:sub>
                        </m:sSub>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236159" y="4440462"/>
                  <a:ext cx="590675" cy="3945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36159" y="4907002"/>
                  <a:ext cx="462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1</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236159" y="4907002"/>
                  <a:ext cx="462434" cy="369332"/>
                </a:xfrm>
                <a:prstGeom prst="rect">
                  <a:avLst/>
                </a:prstGeom>
                <a:blipFill rotWithShape="1">
                  <a:blip r:embed="rId7"/>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236158" y="5244068"/>
                  <a:ext cx="4677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236158" y="5244068"/>
                  <a:ext cx="467757" cy="369332"/>
                </a:xfrm>
                <a:prstGeom prst="rect">
                  <a:avLst/>
                </a:prstGeom>
                <a:blipFill rotWithShape="1">
                  <a:blip r:embed="rId8"/>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236159" y="5732930"/>
                  <a:ext cx="685316"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𝑦</m:t>
                            </m:r>
                          </m:e>
                          <m:sub>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𝑎𝑛</m:t>
                                </m:r>
                              </m:sub>
                            </m:sSub>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236159" y="5732930"/>
                  <a:ext cx="685316" cy="394532"/>
                </a:xfrm>
                <a:prstGeom prst="rect">
                  <a:avLst/>
                </a:prstGeom>
                <a:blipFill rotWithShape="1">
                  <a:blip r:embed="rId9"/>
                  <a:stretch>
                    <a:fillRect/>
                  </a:stretch>
                </a:blipFill>
              </p:spPr>
              <p:txBody>
                <a:bodyPr/>
                <a:lstStyle/>
                <a:p>
                  <a:r>
                    <a:rPr lang="en-US">
                      <a:noFill/>
                    </a:rPr>
                    <a:t> </a:t>
                  </a:r>
                </a:p>
              </p:txBody>
            </p:sp>
          </mc:Fallback>
        </mc:AlternateContent>
        <p:sp>
          <p:nvSpPr>
            <p:cNvPr id="15" name="Oval 14"/>
            <p:cNvSpPr/>
            <p:nvPr/>
          </p:nvSpPr>
          <p:spPr>
            <a:xfrm>
              <a:off x="5100255" y="4017706"/>
              <a:ext cx="422756" cy="42275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err="1">
                  <a:solidFill>
                    <a:sysClr val="windowText" lastClr="000000"/>
                  </a:solidFill>
                </a:rPr>
                <a:t>avg</a:t>
              </a:r>
              <a:endParaRPr lang="en-US" sz="1000" dirty="0">
                <a:solidFill>
                  <a:sysClr val="windowText" lastClr="000000"/>
                </a:solidFill>
              </a:endParaRPr>
            </a:p>
          </p:txBody>
        </p:sp>
        <p:sp>
          <p:nvSpPr>
            <p:cNvPr id="17" name="TextBox 16"/>
            <p:cNvSpPr txBox="1"/>
            <p:nvPr/>
          </p:nvSpPr>
          <p:spPr>
            <a:xfrm rot="5400000">
              <a:off x="4383867" y="4268996"/>
              <a:ext cx="343364" cy="369332"/>
            </a:xfrm>
            <a:prstGeom prst="rect">
              <a:avLst/>
            </a:prstGeom>
            <a:noFill/>
          </p:spPr>
          <p:txBody>
            <a:bodyPr wrap="none" rtlCol="0" anchor="ctr">
              <a:spAutoFit/>
            </a:bodyPr>
            <a:lstStyle/>
            <a:p>
              <a:pPr algn="ctr"/>
              <a:r>
                <a:rPr lang="en-US" dirty="0"/>
                <a:t>…</a:t>
              </a:r>
            </a:p>
          </p:txBody>
        </p:sp>
        <p:sp>
          <p:nvSpPr>
            <p:cNvPr id="18" name="TextBox 17"/>
            <p:cNvSpPr txBox="1"/>
            <p:nvPr/>
          </p:nvSpPr>
          <p:spPr>
            <a:xfrm rot="5400000">
              <a:off x="4383867" y="5548264"/>
              <a:ext cx="343364" cy="369332"/>
            </a:xfrm>
            <a:prstGeom prst="rect">
              <a:avLst/>
            </a:prstGeom>
            <a:noFill/>
          </p:spPr>
          <p:txBody>
            <a:bodyPr wrap="none" rtlCol="0" anchor="ctr">
              <a:spAutoFit/>
            </a:bodyPr>
            <a:lstStyle/>
            <a:p>
              <a:pPr algn="ctr"/>
              <a:r>
                <a:rPr lang="en-US" dirty="0"/>
                <a:t>…</a:t>
              </a:r>
            </a:p>
          </p:txBody>
        </p:sp>
        <p:sp>
          <p:nvSpPr>
            <p:cNvPr id="19" name="Oval 18"/>
            <p:cNvSpPr/>
            <p:nvPr/>
          </p:nvSpPr>
          <p:spPr>
            <a:xfrm>
              <a:off x="5111084" y="5297481"/>
              <a:ext cx="422756" cy="42275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err="1">
                  <a:solidFill>
                    <a:sysClr val="windowText" lastClr="000000"/>
                  </a:solidFill>
                </a:rPr>
                <a:t>avg</a:t>
              </a:r>
              <a:endParaRPr lang="en-US" sz="1000" dirty="0">
                <a:solidFill>
                  <a:sysClr val="windowText" lastClr="000000"/>
                </a:solidFill>
              </a:endParaRPr>
            </a:p>
          </p:txBody>
        </p:sp>
        <p:cxnSp>
          <p:nvCxnSpPr>
            <p:cNvPr id="21" name="Straight Arrow Connector 20"/>
            <p:cNvCxnSpPr>
              <a:stCxn id="7" idx="3"/>
              <a:endCxn id="15" idx="1"/>
            </p:cNvCxnSpPr>
            <p:nvPr/>
          </p:nvCxnSpPr>
          <p:spPr>
            <a:xfrm>
              <a:off x="4696926" y="3795524"/>
              <a:ext cx="465240" cy="2840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5" idx="2"/>
            </p:cNvCxnSpPr>
            <p:nvPr/>
          </p:nvCxnSpPr>
          <p:spPr>
            <a:xfrm>
              <a:off x="4702248" y="4132590"/>
              <a:ext cx="398007" cy="964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3"/>
            </p:cNvCxnSpPr>
            <p:nvPr/>
          </p:nvCxnSpPr>
          <p:spPr>
            <a:xfrm flipV="1">
              <a:off x="4713224" y="4378551"/>
              <a:ext cx="448942" cy="214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19" idx="1"/>
            </p:cNvCxnSpPr>
            <p:nvPr/>
          </p:nvCxnSpPr>
          <p:spPr>
            <a:xfrm>
              <a:off x="4698593" y="5091668"/>
              <a:ext cx="474402" cy="2677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3"/>
              <a:endCxn id="19" idx="2"/>
            </p:cNvCxnSpPr>
            <p:nvPr/>
          </p:nvCxnSpPr>
          <p:spPr>
            <a:xfrm>
              <a:off x="4703915" y="5428734"/>
              <a:ext cx="407169" cy="801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9" idx="3"/>
            </p:cNvCxnSpPr>
            <p:nvPr/>
          </p:nvCxnSpPr>
          <p:spPr>
            <a:xfrm flipV="1">
              <a:off x="4721850" y="5658326"/>
              <a:ext cx="451145" cy="2222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Oval 39"/>
                <p:cNvSpPr/>
                <p:nvPr/>
              </p:nvSpPr>
              <p:spPr>
                <a:xfrm>
                  <a:off x="6345142" y="4639531"/>
                  <a:ext cx="422756" cy="42275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m:rPr>
                            <m:sty m:val="p"/>
                          </m:rPr>
                          <a:rPr lang="el-GR" sz="2000" b="0" i="0" smtClean="0">
                            <a:solidFill>
                              <a:sysClr val="windowText" lastClr="000000"/>
                            </a:solidFill>
                            <a:latin typeface="Cambria Math"/>
                          </a:rPr>
                          <m:t>Σ</m:t>
                        </m:r>
                      </m:oMath>
                    </m:oMathPara>
                  </a14:m>
                  <a:endParaRPr lang="en-US" sz="2000" dirty="0">
                    <a:solidFill>
                      <a:sysClr val="windowText" lastClr="000000"/>
                    </a:solidFill>
                  </a:endParaRPr>
                </a:p>
              </p:txBody>
            </p:sp>
          </mc:Choice>
          <mc:Fallback xmlns="">
            <p:sp>
              <p:nvSpPr>
                <p:cNvPr id="40" name="Oval 39"/>
                <p:cNvSpPr>
                  <a:spLocks noRot="1" noChangeAspect="1" noMove="1" noResize="1" noEditPoints="1" noAdjustHandles="1" noChangeArrowheads="1" noChangeShapeType="1" noTextEdit="1"/>
                </p:cNvSpPr>
                <p:nvPr/>
              </p:nvSpPr>
              <p:spPr>
                <a:xfrm>
                  <a:off x="6345142" y="4639531"/>
                  <a:ext cx="422756" cy="422756"/>
                </a:xfrm>
                <a:prstGeom prst="ellipse">
                  <a:avLst/>
                </a:prstGeom>
                <a:blipFill rotWithShape="1">
                  <a:blip r:embed="rId10"/>
                  <a:stretch>
                    <a:fillRect/>
                  </a:stretch>
                </a:blipFill>
                <a:ln w="19050">
                  <a:solidFill>
                    <a:schemeClr val="tx1"/>
                  </a:solidFill>
                </a:ln>
              </p:spPr>
              <p:txBody>
                <a:bodyPr/>
                <a:lstStyle/>
                <a:p>
                  <a:r>
                    <a:rPr lang="en-US">
                      <a:noFill/>
                    </a:rPr>
                    <a:t> </a:t>
                  </a:r>
                </a:p>
              </p:txBody>
            </p:sp>
          </mc:Fallback>
        </mc:AlternateContent>
        <p:cxnSp>
          <p:nvCxnSpPr>
            <p:cNvPr id="41" name="Straight Arrow Connector 40"/>
            <p:cNvCxnSpPr>
              <a:stCxn id="15" idx="6"/>
              <a:endCxn id="40" idx="1"/>
            </p:cNvCxnSpPr>
            <p:nvPr/>
          </p:nvCxnSpPr>
          <p:spPr>
            <a:xfrm>
              <a:off x="5523011" y="4229084"/>
              <a:ext cx="884042" cy="4723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9" idx="6"/>
              <a:endCxn id="40" idx="3"/>
            </p:cNvCxnSpPr>
            <p:nvPr/>
          </p:nvCxnSpPr>
          <p:spPr>
            <a:xfrm flipV="1">
              <a:off x="5533840" y="5000376"/>
              <a:ext cx="873213" cy="508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5825929" y="4115333"/>
                  <a:ext cx="5142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𝑛</m:t>
                            </m:r>
                          </m:sub>
                        </m:sSub>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5825929" y="4115333"/>
                  <a:ext cx="514243"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830899" y="5193260"/>
                  <a:ext cx="6200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𝑎𝑛</m:t>
                            </m:r>
                          </m:sub>
                        </m:sSub>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830899" y="5193260"/>
                  <a:ext cx="620042" cy="369332"/>
                </a:xfrm>
                <a:prstGeom prst="rect">
                  <a:avLst/>
                </a:prstGeom>
                <a:blipFill rotWithShape="1">
                  <a:blip r:embed="rId12"/>
                  <a:stretch>
                    <a:fillRect/>
                  </a:stretch>
                </a:blipFill>
              </p:spPr>
              <p:txBody>
                <a:bodyPr/>
                <a:lstStyle/>
                <a:p>
                  <a:r>
                    <a:rPr lang="en-US">
                      <a:noFill/>
                    </a:rPr>
                    <a:t> </a:t>
                  </a:r>
                </a:p>
              </p:txBody>
            </p:sp>
          </mc:Fallback>
        </mc:AlternateContent>
        <p:cxnSp>
          <p:nvCxnSpPr>
            <p:cNvPr id="49" name="Straight Arrow Connector 48"/>
            <p:cNvCxnSpPr>
              <a:stCxn id="40" idx="6"/>
            </p:cNvCxnSpPr>
            <p:nvPr/>
          </p:nvCxnSpPr>
          <p:spPr>
            <a:xfrm>
              <a:off x="6767898" y="4850909"/>
              <a:ext cx="56460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7336310" y="4666243"/>
                  <a:ext cx="3997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7336310" y="4666243"/>
                  <a:ext cx="399789" cy="369332"/>
                </a:xfrm>
                <a:prstGeom prst="rect">
                  <a:avLst/>
                </a:prstGeom>
                <a:blipFill rotWithShape="1">
                  <a:blip r:embed="rId13"/>
                  <a:stretch>
                    <a:fillRect b="-8197"/>
                  </a:stretch>
                </a:blipFill>
              </p:spPr>
              <p:txBody>
                <a:bodyPr/>
                <a:lstStyle/>
                <a:p>
                  <a:r>
                    <a:rPr lang="en-US">
                      <a:noFill/>
                    </a:rPr>
                    <a:t> </a:t>
                  </a:r>
                </a:p>
              </p:txBody>
            </p:sp>
          </mc:Fallback>
        </mc:AlternateContent>
        <p:sp>
          <p:nvSpPr>
            <p:cNvPr id="54" name="Left Brace 53"/>
            <p:cNvSpPr/>
            <p:nvPr/>
          </p:nvSpPr>
          <p:spPr>
            <a:xfrm>
              <a:off x="4054601" y="3717032"/>
              <a:ext cx="181558" cy="1080120"/>
            </a:xfrm>
            <a:prstGeom prst="leftBrace">
              <a:avLst>
                <a:gd name="adj1" fmla="val 3684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Left Brace 54"/>
            <p:cNvSpPr/>
            <p:nvPr/>
          </p:nvSpPr>
          <p:spPr>
            <a:xfrm>
              <a:off x="4065053" y="5016654"/>
              <a:ext cx="171105" cy="1110808"/>
            </a:xfrm>
            <a:prstGeom prst="leftBrace">
              <a:avLst>
                <a:gd name="adj1" fmla="val 3684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3197545" y="4058696"/>
              <a:ext cx="776175" cy="369332"/>
            </a:xfrm>
            <a:prstGeom prst="rect">
              <a:avLst/>
            </a:prstGeom>
            <a:noFill/>
          </p:spPr>
          <p:txBody>
            <a:bodyPr wrap="none" rtlCol="0">
              <a:spAutoFit/>
            </a:bodyPr>
            <a:lstStyle/>
            <a:p>
              <a:r>
                <a:rPr lang="en-US" dirty="0"/>
                <a:t>Needs</a:t>
              </a:r>
            </a:p>
          </p:txBody>
        </p:sp>
        <p:sp>
          <p:nvSpPr>
            <p:cNvPr id="57" name="TextBox 56"/>
            <p:cNvSpPr txBox="1"/>
            <p:nvPr/>
          </p:nvSpPr>
          <p:spPr>
            <a:xfrm>
              <a:off x="2233635" y="5374290"/>
              <a:ext cx="1768433" cy="369332"/>
            </a:xfrm>
            <a:prstGeom prst="rect">
              <a:avLst/>
            </a:prstGeom>
            <a:noFill/>
          </p:spPr>
          <p:txBody>
            <a:bodyPr wrap="none" rtlCol="0">
              <a:spAutoFit/>
            </a:bodyPr>
            <a:lstStyle/>
            <a:p>
              <a:r>
                <a:rPr lang="en-US" dirty="0"/>
                <a:t>Additional needs</a:t>
              </a:r>
            </a:p>
          </p:txBody>
        </p:sp>
      </p:grpSp>
      <p:sp>
        <p:nvSpPr>
          <p:cNvPr id="4" name="Footer Placeholder 3">
            <a:extLst>
              <a:ext uri="{FF2B5EF4-FFF2-40B4-BE49-F238E27FC236}">
                <a16:creationId xmlns:a16="http://schemas.microsoft.com/office/drawing/2014/main" id="{EDFB44B2-EFD5-434B-BF4C-4E8FFD9E2EC8}"/>
              </a:ext>
            </a:extLst>
          </p:cNvPr>
          <p:cNvSpPr>
            <a:spLocks noGrp="1"/>
          </p:cNvSpPr>
          <p:nvPr>
            <p:ph type="ftr" sz="quarter" idx="11"/>
          </p:nvPr>
        </p:nvSpPr>
        <p:spPr/>
        <p:txBody>
          <a:bodyPr/>
          <a:lstStyle/>
          <a:p>
            <a:r>
              <a:rPr lang="en-GB"/>
              <a:t>The Responsible AI Forum, Munich, 7 December 2021</a:t>
            </a:r>
            <a:endParaRPr lang="en-GB" dirty="0"/>
          </a:p>
        </p:txBody>
      </p:sp>
    </p:spTree>
    <p:extLst>
      <p:ext uri="{BB962C8B-B14F-4D97-AF65-F5344CB8AC3E}">
        <p14:creationId xmlns:p14="http://schemas.microsoft.com/office/powerpoint/2010/main" val="6663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58A1-6202-436B-8644-5580C5868B73}"/>
              </a:ext>
            </a:extLst>
          </p:cNvPr>
          <p:cNvSpPr>
            <a:spLocks noGrp="1"/>
          </p:cNvSpPr>
          <p:nvPr>
            <p:ph type="title"/>
          </p:nvPr>
        </p:nvSpPr>
        <p:spPr/>
        <p:txBody>
          <a:bodyPr/>
          <a:lstStyle/>
          <a:p>
            <a:r>
              <a:rPr lang="en-US" dirty="0">
                <a:latin typeface="DejaVuSans"/>
              </a:rPr>
              <a:t>Quality of Life Prediction</a:t>
            </a:r>
            <a:endParaRPr lang="el-GR" dirty="0"/>
          </a:p>
        </p:txBody>
      </p:sp>
      <p:sp>
        <p:nvSpPr>
          <p:cNvPr id="3" name="Content Placeholder 2">
            <a:extLst>
              <a:ext uri="{FF2B5EF4-FFF2-40B4-BE49-F238E27FC236}">
                <a16:creationId xmlns:a16="http://schemas.microsoft.com/office/drawing/2014/main" id="{39D0CE07-2291-431A-AE0A-941C0B92FAE8}"/>
              </a:ext>
            </a:extLst>
          </p:cNvPr>
          <p:cNvSpPr>
            <a:spLocks noGrp="1"/>
          </p:cNvSpPr>
          <p:nvPr>
            <p:ph idx="1"/>
          </p:nvPr>
        </p:nvSpPr>
        <p:spPr>
          <a:xfrm>
            <a:off x="787400" y="1412776"/>
            <a:ext cx="4505432" cy="4764187"/>
          </a:xfrm>
        </p:spPr>
        <p:txBody>
          <a:bodyPr>
            <a:normAutofit fontScale="85000" lnSpcReduction="20000"/>
          </a:bodyPr>
          <a:lstStyle/>
          <a:p>
            <a:pPr marL="0" indent="0">
              <a:buNone/>
            </a:pPr>
            <a:r>
              <a:rPr lang="en-US" dirty="0">
                <a:latin typeface="DejaVuSans"/>
              </a:rPr>
              <a:t>Machine Learning-based</a:t>
            </a:r>
          </a:p>
          <a:p>
            <a:pPr lvl="1"/>
            <a:endParaRPr lang="en-US" dirty="0">
              <a:latin typeface="DejaVuSans"/>
            </a:endParaRPr>
          </a:p>
          <a:p>
            <a:pPr lvl="1"/>
            <a:r>
              <a:rPr lang="en-US" dirty="0">
                <a:latin typeface="DejaVuSans"/>
              </a:rPr>
              <a:t>RNN architecture</a:t>
            </a:r>
          </a:p>
          <a:p>
            <a:pPr lvl="2"/>
            <a:r>
              <a:rPr lang="en-US" dirty="0">
                <a:latin typeface="DejaVuSans"/>
              </a:rPr>
              <a:t>Combines static and dynamic data</a:t>
            </a:r>
          </a:p>
          <a:p>
            <a:pPr lvl="2"/>
            <a:r>
              <a:rPr lang="en-US" dirty="0">
                <a:latin typeface="DejaVuSans"/>
              </a:rPr>
              <a:t>Uses recent historical data in a specified time window</a:t>
            </a:r>
          </a:p>
          <a:p>
            <a:pPr lvl="1"/>
            <a:endParaRPr lang="en-US" dirty="0">
              <a:latin typeface="DejaVuSans"/>
            </a:endParaRPr>
          </a:p>
          <a:p>
            <a:pPr lvl="1"/>
            <a:r>
              <a:rPr lang="en-US" dirty="0">
                <a:latin typeface="DejaVuSans"/>
              </a:rPr>
              <a:t>Ensemble learning architecture</a:t>
            </a:r>
          </a:p>
          <a:p>
            <a:pPr lvl="2"/>
            <a:r>
              <a:rPr lang="en-US" dirty="0">
                <a:latin typeface="DejaVuSans"/>
              </a:rPr>
              <a:t>Different models for static and dynamic data</a:t>
            </a:r>
          </a:p>
          <a:p>
            <a:pPr lvl="3"/>
            <a:r>
              <a:rPr lang="en-US" dirty="0">
                <a:latin typeface="DejaVuSans"/>
              </a:rPr>
              <a:t>Static: MLP, RF, etc.</a:t>
            </a:r>
          </a:p>
          <a:p>
            <a:pPr lvl="3"/>
            <a:r>
              <a:rPr lang="en-US" dirty="0">
                <a:latin typeface="DejaVuSans"/>
              </a:rPr>
              <a:t>Dynamic: LSTM</a:t>
            </a:r>
          </a:p>
          <a:p>
            <a:pPr lvl="2"/>
            <a:r>
              <a:rPr lang="en-US" dirty="0">
                <a:latin typeface="DejaVuSans"/>
              </a:rPr>
              <a:t>Combines the outputs of the two models</a:t>
            </a:r>
            <a:endParaRPr lang="el-GR" dirty="0">
              <a:latin typeface="DejaVuSans"/>
            </a:endParaRPr>
          </a:p>
          <a:p>
            <a:pPr lvl="1"/>
            <a:endParaRPr lang="el-GR" dirty="0">
              <a:latin typeface="DejaVuSans"/>
            </a:endParaRPr>
          </a:p>
          <a:p>
            <a:pPr lvl="1"/>
            <a:r>
              <a:rPr lang="en-US" dirty="0">
                <a:latin typeface="DejaVuSans"/>
              </a:rPr>
              <a:t>Training using baseline </a:t>
            </a:r>
            <a:r>
              <a:rPr lang="en-US" dirty="0" err="1">
                <a:latin typeface="DejaVuSans"/>
              </a:rPr>
              <a:t>QoL</a:t>
            </a:r>
            <a:r>
              <a:rPr lang="en-US" dirty="0">
                <a:latin typeface="DejaVuSans"/>
              </a:rPr>
              <a:t> as ground truth</a:t>
            </a:r>
          </a:p>
          <a:p>
            <a:pPr lvl="1"/>
            <a:endParaRPr lang="en-US" dirty="0">
              <a:latin typeface="DejaVuSans"/>
            </a:endParaRPr>
          </a:p>
          <a:p>
            <a:pPr lvl="1"/>
            <a:r>
              <a:rPr lang="en-US" dirty="0">
                <a:latin typeface="DejaVuSans"/>
              </a:rPr>
              <a:t>Personalized to each patient</a:t>
            </a:r>
            <a:endParaRPr lang="el-GR" dirty="0">
              <a:latin typeface="DejaVuSans"/>
            </a:endParaRPr>
          </a:p>
          <a:p>
            <a:endParaRPr lang="el-GR" dirty="0">
              <a:latin typeface="DejaVuSans"/>
            </a:endParaRPr>
          </a:p>
        </p:txBody>
      </p:sp>
      <p:sp>
        <p:nvSpPr>
          <p:cNvPr id="6" name="Slide Number Placeholder 5">
            <a:extLst>
              <a:ext uri="{FF2B5EF4-FFF2-40B4-BE49-F238E27FC236}">
                <a16:creationId xmlns:a16="http://schemas.microsoft.com/office/drawing/2014/main" id="{4BA71C33-AE01-4776-AAEA-455C82E6A9E8}"/>
              </a:ext>
            </a:extLst>
          </p:cNvPr>
          <p:cNvSpPr>
            <a:spLocks noGrp="1"/>
          </p:cNvSpPr>
          <p:nvPr>
            <p:ph type="sldNum" sz="quarter" idx="12"/>
          </p:nvPr>
        </p:nvSpPr>
        <p:spPr>
          <a:xfrm>
            <a:off x="8610600" y="6356350"/>
            <a:ext cx="2743200" cy="365125"/>
          </a:xfrm>
          <a:prstGeom prst="rect">
            <a:avLst/>
          </a:prstGeom>
        </p:spPr>
        <p:txBody>
          <a:bodyPr/>
          <a:lstStyle>
            <a:lvl1pPr>
              <a:defRPr>
                <a:latin typeface="Candara" panose="020E0502030303020204" pitchFamily="34" charset="0"/>
              </a:defRPr>
            </a:lvl1pPr>
          </a:lstStyle>
          <a:p>
            <a:fld id="{9A313E6C-2E64-47DF-938C-E78B1CB23968}" type="slidenum">
              <a:rPr lang="el-GR" sz="1200"/>
              <a:pPr/>
              <a:t>8</a:t>
            </a:fld>
            <a:endParaRPr lang="el-GR" sz="1000" dirty="0"/>
          </a:p>
        </p:txBody>
      </p:sp>
      <p:sp>
        <p:nvSpPr>
          <p:cNvPr id="4" name="AutoShape 2" descr="data:image/png;base64,iVBORw0KGgoAAAANSUhEUgAAAccAAAOBCAIAAAALAPy9AAAAAXNSR0IArs4c6QAAAARnQU1BAACxjwv8YQUAAAAJcEhZcwAADsMAAA7DAcdvqGQAAJ5fSURBVHhe7d0HWBTX3gZwwQ5IUbFEI9i7gHpVbIC9Axq7BrCLRiCxlwCxJxrBFjVGDJbYQWPB2MAKVizYI2AvUUCxIJbvDee4H6GJMsAuvL/nuXvPOTO7O2zcd/5ndndG6/3793mIiEgh2vL/iYhICUxVIiIlMVWJiJTEVCUiUhJTlYhISUxVIiIlMVWJiJTEVCUiUhJTlYhISUxVIiIlMVWJiJTEVCUiUhJTlYhISTxnFVGG7Nu3b8uWLdevX4+Ojo6JiXn27JmRkZGhoSFuzczM+vXrV61aNbkq5Q5MVaLPcfny5bVr1/r7+z9+/FgOpaJGjRrdu3e3s7MrUaKEHKIcjalK9Gnu3r07b968jRs3xsfHy6F0MDY2Hj58eP/+/XV0dOQQ5VBMVaJP8NdffyEcX716JfufqFy5cr6+vpUrV5Z9yon4aRVRei1YsMDJyemzIxVu3rzZuXPnoKAg2aeciLUq0cdhsu/m5ubn5yf7GaOtrf3DDz8goGWfchamKtHHbdu2DRN/2VFCkSJFduzYUbFiRdmnHISpSvQRFy5csLW1zcjEP0WIVAQr4lX2KafgcVWitLx7927kyJGKRyr8/fff06ZNkx3KQZiqRGlZvXr1tWvXZEdpa9euvX37tuxQTsFUJUpVbGzsTz/9JDuZAIXw9OnTZYdyCqYqUap27Njx5MkT2ckc27Zte/DggexQjsBUJUpVYGCgbGWm3bt3yxblCExVopTFx8fv379fdjJTQECAbFGOwFQlStmJEydiY2NlJzPxp1Y5DFOVKGW3bt2SrcyXlc9FmY2pSpSyrPzO08OHD2WLNB9TlShlWZl0jx49ki3SfExVIiIlMVWJUpaVp+43NjaWLdJ8TFWilGVl0vHiKzkJU5UoZWXLlpWtzPfll1/KFmk+pipRyho0aJA/f37ZyUwWFhayRTkCU5UoZXp6eo0bN5adzGRraytblCMwVYlS1a5dO9nKTHZ2drJFOQJTlShVXbt2LVasmOxkji5duvALADkMU5UoVXp6eqNHj5adTKCtrT158mTZoZyCqUqUln79+lWtWlV2lNanT58yZcrIDuUUvBog0UfwaoD0SVirEn1ErVq1ZsyYITsKQZj6+PgwUnMkpirRx/Xs2XPAgAGyo4T58+ejVpUdyll4BIAovRYtWpTxolVPT2/58uXNmjWTfcpxmKpEn2DXrl0jR4787GOsZcuWXbt2LavUnI2pSvRp7t696+XltWHDhvj4eDmUDsbGxsOGDfv66691dHTkEOVQTFWiz4Fs9fHx+eOPP6KiouRQKqpUqdK3b99+/foVKlRIDlGOxlQlypADBw5s2rTp+vXrMTEx0dHRz549MzIyMjQ0xK2ZmRnCtFq1anJVyh2YqkSKiYiIQFl65MgR2adcid+sIiJSElOViEhJTFUiIiUxVYmIlMRUJSJSElOViEhJTFUiIiUxVYmIlMRUJSJSElOViEhJTFUiIiUxVYmIlMRUJSJSElOViEhJTFUiIiUxVYmIlMRUJVKMtrZ2/vz5ZYdyK6YqkWJevXqlpaUlO5RbMVWJMurixYvNmjU7ffr08+fPdXV1MXLo0KGlS5e+efNGrEC5Cq9bRaSA4sWL49bCwuLly5dRUVG3bt1ycHBYsGCBWEq5ClOVSAEzZ8709PSMj48vXLgwKlYjI6MnT57IZZTL8AgAkQJGjhypo6Pz7t07RKqent6cOXPkAsp9mKpECihSpEj37t3FR1VlypQZMGCAGKdciEcAiJRx+fLlZs2aoVzduHFjixYt5CjlPkxVIsU0atQob968R44ckX3KlZiqpO6io6ODgoJCP4iIiJAL6NOZm5ubmpri1tra2szMzNDQUC4g5TBVSa35+/s7OTkhWGWflINs9fHxwa3sk0L4aRWpKSQp8tTe3h4NFxeXAwcOhIeHowigDMLL6Ofn5+DggMLfwsLC09NTvuKkENaqpKbwhsfbHrPUlStXsp7KDIGBgY6OjpGRkXZ2dshZOUoZxlqV1JGHhwci1dbWFreM1ExibW0t9lv+CeQoZRhrVVI7YmZqYmKCBj9OyWx4kRGvWlpa4eHhfLUVwVqV1I6bmxtuMfHnmzwLYCqAmUF0dLSrq6scooxhrUpqB3WTlZVVYGCg7FPmw2uOeD1z5ozsUwawViX1IsKUx1KzGHZjoaGhskMZw1Ql9SK+5G9qaiq6lDXEbozzA0UwVUm9iFRlrZrFxCFslquKYKoSkcTfsCmCqUpEpCSmKhGRkpiqRERKYqoSESmJqUpEpCSmKhGRkpiqRERKYqpSLnLjxo0+ffqUK1dOT0+vTp063t7eb968kctSYmNjM3fuXNn5dLVr1/79999lJyWWlpaLFi2SnXT45ptvnJycZIfUFVOVcosnT55YWVnFxMSsWbMmODjYxcVl2rRpU6ZMkYuJFMJUpdxi+/btT58+3bJlS7NmzWrVqjVw4MA5c+YsXbpULiZSCFOVcotHjx7FxcU9e/ZM9vPksbe337hx49u3b9G+e/du165dixYtWrZsWXd3d9UZMl+9ejVo0CBjY+Mvvvhi/vz5YhB3mT59etWqVfX09FD/Hj9+XIxHRUX1798fK1epUiXx1D7xoQDcV0tL6+zZs6Kr4u/vX69ePV1d3Zo1a65atUoMvnv3ztPTs3z58qVKlXJ2dsb2i3FSZ0xVyi26dOmSN2/eOnXqIKdOnTqFwNLX12/ZsiUGkXStWrXKnz///v37Z8yYMXfu3OXLl4t7zZo1C2EXEhKCbHV1dY2MjMTg5MmTfX19EbLI00aNGtnY2ISHh2O8R48eeOR169atWLFi5cqVly9fTniMj9u9e3e/fv1Gjhx5+vTp0aNHDxs2bMOGDRifOXPmzz///MMPP+zcufPFixc+Pj5ifVJr2CcTqQ/UifhneeDAAdlXVFhYGAJLnGYQZamjo+ONGzcw7ufnZ2ho+Pz5c7EasmzChAloWFtbo4AVg2/evClQoEBgYGB8fHyhQoUSbyGCdfHixRcuXMDDIhbF4NWrV1GTIlvRrlWrlmiA+HwsNDQUbdxx4cKFaCDcRYEsjB8/HgGNRvHixZGqYhB3NDExwTaLrrLEy554G+izsValXKRGjRq//PIL6sq///573Lhxe/bsQa49efIEaWtubq6joyNWQ6ihYhVtCwsL0UBJi1RFIyIi4tWrV+3atSv8ASrW69evX7p0CcWvav3KlSuXLl1atD8KVS2eUT5c4cJz5szBA/6TAIWwWAcb0KRJE9EmdcZUpdwChRjm5qJdoUKFsWPHovBEbG3fvh3lJzJLLEoCGSdbHyA6cYvK9OUHb9++nTt3Lh4BxalYR9DWTuH9hfVlKxE8Jqpd8WiA7Tl16lTyTUrxAUnd8D8S5Rb3799ftGgRJmiynydPqVKlkFxGRkZVq1Y9d+6c6rMgb2/vgQMHinZyJUqUMDY2PnLkiOgiAR0cHA4dOlStWrWYmBjVx1Aoae/cuSPaoDp1aYrXhqpZs6bqAQF1K2pqbBieKygoSAy+e/fu2LFjok3qjKlK2enmzZuylfnc3NyQaLa2tihOUQlu27atY8eOlSpVatGiRdeuXTH9HzRo0MWLF/39/adNm1a7dm15t5SMHj16/PjxO3bsOH/+/MiRI3fu3FmjRo3q1au3adOmX79+yMETJ0707dtXT09PrG9qarp8+fKTJ08iuydMmJC8/sUDrlmzZuHChVeuXMHt999/j0fDuKurq4eHB0pslMbOzs4PHz4U65M6Y6pStkF1Zm5uPnjwYPEBemZDLYlnzJcv37Bhw5o2bYogq1Onzv79+3V1dQsWLIjG48ePGzdu/M033wwfPnzUqFHybikZM2YMVkDkYX3k4O7du4sVK4bx9evX4y/q3r17r169evToMWTIEDH+008/ie9gDRgwYObMmTY2NkmCtWHDhn5+fitWrKhbt+6SJUuQsNbW1hgfN24cngVBjLu8fft2wYIFvKKXBhAfWhFli3r16uXPn7906dJff/319evXMZKp3wGg1PA7AArSwv8S0pUoLffv34+NjRX/aNBN3hDtxCPJu6Ih2uIWk+KJEydGRUXlzZu3ePHiqMiMjY1RkSFVRbFGWcPDw8PT0xOpioYcos/FVKWPu3fvXp8+fd69e6eVACMpNv5dNdlI4q6qgVvVyOHDhzH1FiMGBgZNmjTZuXMnUzWLMVWV9G/9QJSmy5cvo4qUHUVNnz69YMGC+HdYrFixrl27XrlyhUcAsgWPACiIn1ZRtsG/P/HV9y5duqBi3bx5c5UqVeQyIo3FVKVsExoaamlpeeTIka1bt1arVk2OEmk4piplGwsLiz179tSoUUP2FdK5c2dxxBby5s1boUIFTGzTPjt1dnnx4kXdunVxGxkZKbc4gaGhYdu2bcPCwsRqISEhcsF/xcTEHDp0yMHBQaxGaoKpSjlQhw4dUAjDsWPHhg8fPn369Hnz5sll6mTmzJmtW7dWnX/A19cX2yxOW3X27NmOHTu+fv1aLIKdO3eKP0qlSJEizZo1O3fu3NGjR+VKpAaYqpQDFS1a1CxBgwYNxowZ07Nnz61bt8plCR4/fqz6CWl2efny5dKlS52dnWU/T54qVapgm1HCT548eePGjShgL126JJclnBpG/FEq4rQAI0eOzMhlYEhxTFXK+fT19THLRiMoKKh69erLli0rXbr0jh07MILysE6dOij6GjZsuHfv3oTV/7V8+fKaNWti3NraGsWgGEzxxNLv37//4YcfTExMMN6oUaMTJ06kNpgEgt7c3BzryP5/YceA0CxXrpzsp65Pnz4BAQGPHj2SfcpuTFXKyeLj4/ft27d27VrV+fTu3r27cuXK7du3d+7c2c/Pb+jQod98801ISEiXLl3atWt3/vx5rIP1MQf//vvvcV8jIyMsevPmTWonll69ejUm8qgWDx8+XKpUqb59+6Y2mMSePXuQzrKT4O+//w4LC7tw4QLyffjw4d9++y2eXS7Lk+fKlStYqnLt2jUxXrhwYYRvYGCg6FL2+/frVURpyrzvqyaX8e+rdurUSfzbVmnbti3m+1gkogeRJNZs1qwZkku0oX379gMHDkQDk+sZM2aIwXv37mE1RFhqJ5YeN25crVq13r59izZW3rRp07t371Ic/PduiaBGFufQgoiICLGpKgULFly6dKlYGhwcLEcTqVatmlgK+JPHjBkjO5+F31dVEGtVyoFUn1bBgwcPMEE2MDAQi/LlyydOBwXYWyQ+D7Q4VQriD+Noi0FUmgcPHqxUqVKKJ5bGCj179vznn38qVqyIAhbh261bNy0trRQHxQOqYMMqV64sOwmQnuJtGRsbO3v2bJTDa9askcsSTi0olgqJD7li8+7fvy87lN2YqpQDqT6tghIlSsjRBIUKFVIFHLJJNARtbW3M9JGqqDGTnzE6xRNLY9zCwiIyMnLq1KlIPVS7jRo1evr0aYqD4nFUkjx7Yrq6ui4uLi1atEjyIVtqsOXYbNmh7MZUpdyratWqiSfXR44cwbQaxWyFChVUny89e/asYcOG6KZ4Ymk0fH199+zZ069fP0zzb9y4cebMmcDAwBQHxR1VUAWrjo2mCEFZvHhx2UkTHif9V3OhzMZUpdzL1dV10aJFSECk0qxZs3bv3i1Oq+rm5jZ9+nQ/P79z586hZrx9+3aNGjUwl0/xxNJhYWHOzs647+XLl9evX48oxHiKgwnP+f/q16+fJFXFp1WAFEZqHzp0aNCgQXJZsk+rQFX/4nHwaKJN2S/hEA1RWhANmvVpFYpE2fkvFIx6enqyk2DFihUoQjHjRioFBATI0ffv582bV7lyZYw3b94cGScGt2/fjqm9jo4O7rJu3ToxiGjr37+/sbFx4cKFzc3Nt2zZktpgEmvXrm3durVoJ/m0CvVy06ZNsbViaYqfVgEKYSx9+fIlnuXBgwdi5c/DT6sUxFSlj9OsVNUUL168wAQ/yWdQnwE7Bjs7O9n5XExVBfEIAFH2QIE5ZMiQxYsXy/7nWrBgwXfffSc7pAaYqkTZZtKkSXv27BG/+/o8hw4dqlWrVtOmTWWf1ABTlSjb6OjonD59WnV2lc/QrFkzX19f2SH1wFQlIlISU5WISElMVSIiJTFVSR1l+8lPcydzc3PZogxgqpJ6EResDg0NFV3KGuIFZ6oqgqlK6sXU1BS3TNUsdvbsWQMDA/HiUwYxVUm94I2Ntzfe5DwIkGUiErBQVQpTldSOq6sr3uQeHh6yT5nMyckJt3jZRZcyiKlKagd5amZm5u3tnfzseaQ4Ly8vvM62trZ2dnZyiDKGqUrqaOXKlbi1t7f39/cXI5QZsOtyc3MzMDAQLzgpgqlK6sjc3NzHxyc6OhrBCjzGqriIiAgbGxvM+hGp2HUZGhrKBZRhWu9Tv8wDkXDlypXhw4fv379f9rNKaGioo6Pj2bNn0ba2tkbUmpqa8kOVjMBLqoIuJv6oUhmpymKq0sdlV6oKHh4eKKZEtpJSrKys7Ozs+AlVZmCq0sdlb6qqBAYGosJS56MB+/btMzY2rlOnjuyrH1Hss97PVExV+jg1SVX1N2HChBo1avTv31/2KVfip1VEREpiqhIRKYmpqqlKly5dq1atN2/eyH6CwoUL79ixQ3by5AkODu7WrZupqWmJEiXatWv3xx9/yAVElGmYqhosLCzMy8tLdpL55ZdfmjVrZmBggHVWr15dr149JyenAQMGyMVElDmYqhrMysrKw8Pj1q1bsp/IjRs33NzckKfissZt2rSZPn16YGCgr6/vli1b5EpElAmYqhps4MCBtWvXRnrKfiI//fRT9erVnZ2dZT9Bo0aNHB0dp06dKvtElAmYqhpMW1sb03x/f/9du3bJoQ9CQ0Pbtm2rpaUl+x+0b98+LCwsPj5e9olIaUxVzWZubj5ixIhvvvnm1atXcijBjRs3TExMZCeR8uXLI1IjIyNln4iUxlTVeJjRP3/+fNasWbKfoEyZMvfu3ZOdRDCIArZUqVKyT0RKY6pqPH19/Z9//hmpev36dTmUJ0+tWrUOHjwoO4lg0NTUVE9PT/aJSGlM1Zygd+/eTZo0GTFihOr3x99+++3hw4fXr18vusKlS5cWLFgwfvx42SeiTMBUzSEWLVoUGBgYFxcnuubm5p6enn379h01atSuXbuCgoJmzJjRoEGD9u3bDxo0SKxDRJmBqZpDVKtWbfTo0bKTYNKkSXv27AkPDx8yZEi3bt3279/v7e29efNmbW3+RyfKRDxnFX0cz1mVTjxnFQHLFiIiJTFViYiUxFQlIlISU5VIU82ePVsrGQsLC7k4MwUFBRUpUkR2UnHlyhVsz7Bhw2Q/QUhICAafP38u+xkjHk2lSpUqQ4YMiYmJkYuzCVOVSIN98cUXCddL/X9JvqSc7ZYtW4bsk53MsXv3bvzhJ06cmDRp0sGDBxs0aBAbGyuXpcLS0nLp0qWyozSmKpEGK1CggNl/oV6Ty9RD8+bNhw8f/vbtW9nPBDVr1sQfXr9+fQcHh+Dg4KioqF9++UUuyw5MVaIcCDP0ypUrHzp0qFWrVsbGxi1atLh586ZYhJquWbNm+vr6NWrU8PLyEt+t3Lx5c/ny5cUKMGXKFHt7e9Het29fvXr1DA0NO3bsOG/ePFR5YhywyNzcXE9PD4+f4nl+Yc6cOTdu3Egx5hC106dPr1q1Kh7Bysrq+PHjGGzYsOHEiRPFCm3atNHV1RUXvEBBmi9fvo/O7rGdgwYN+v3330X3woUL2Db8sUZGRh06dBDnFUL+InydnZ379u2b2joZwVQl0mCvX78O+6+7d++KRQ8fPvT19d21a9e1a9eePn3q7u6OwTt37iC/MEc+duwYRjw9PRcvXizWT9GlS5fat2/fo0ePo0ePNmnSJPEvTV68eDF16tRVq1bhKfCk4vGTK126NFabPHny/fv35dAHGMQWzp8/H3naqFEjGxub8PBwJCl2CViKzEX24Q88ffo0uthDYB0DA4OEu6alTp06eBzR7tWrF3J5z549fn5+2MixY8di8OTJk3go/OFr1qxJbZ2MYKoSaTCkQK3/Up2VHEk6adKk/Pnzo3z76quvIiIiMLh06dLq1avPnTsXs+aePXtOmDAB5adYP0Xe3t5I1XHjxqGwRQnZsmVLuSBPnnfv3i1YsKB27dqofPv166cKsuRQFVaoUCHJb/9QgaJSxva0bdsWDz579mykYUBAAFIV1TQi+9y5c6KGRZ5i/YMHD2JNcd+0oTbH3VHVIpf79++/aNEi1L/W1tZIT1TNcqUP0rPOp2KqEmkwU1NTTOETU821CxYsiKWiXbhwYdG4fPkySk7RhsaNGyMNUQ/KfjIofpOsL1t58iCvEeKirXr8FOXNmxdb9ccffxw4cEAO5cmDlH/16lW7du1wXwEV6/Xr11FFFipUCKX04cOHmzZtKlI1Li4OS9OZqo8ePcKjoarF87q5ueGJUA4j95OcLVNIzzqfiqlKlDMh9WQrEcSubCXQ1tbGSPKPkl6+fCka8fHxWomuKJH4JBJI7cSL0oZKcNCgQShaVScA0tfXx+2FCxfwXAI2A0U0NtvGxiYoKOjIkSMI9ObNmyNeQ0JCMEmvX7++uG/azp8/j9IYjdjYWNTRQ4YMuXfvXt++fVFxixUSS886n4qpSpSLVK1aNTg4WHby5EFymZiYoLJD++nTp5jUi/EzZ86IRvXq1ROvj7m5bH26mTNn/vPPP8hN0S1RogSm6tgA0UV8Ozg4iMm+OLQqalXEMYJv6dKlrVu3Ts+JgTDxX758+ddff432/v37MZ1HyOKp27dvn2JJnp51PhVTlSij8J739vaWnTx5UI6NGTPm6NGjsp+Zkn9aBclrT5WhQ4ciQSZMmHDlypVNmzbNmDFDXE3S1NT0yZMns2fPvnXrlpeX17lz58T6o0aN2rZtG0auXbuGW/xRn33Os6JFi/744494NNnPk2f06NHjx4/fsWMHNmnkyJE7d+6sUaMGxpGqSNvo6GgzM7NChQo1aNBg/fr1aUz/L1++jL86NDR0zZo1lpaWhoaG4jqYKG8fP34cEBCACf6SJUvw3+jBgwe3b9/GIvwV4eHhyOs01vl8CYdiiNKCf7WYlMkOJePv71+kSJGSJUt27NjRzs4O72p0r1+/LhdnmtQOAqIkDAwM1NPTk+u9f79w4UKUb6J97Nixxo0bY2mVKlVQOaI+FeMeHh7FixcvVarUsGHDNm7c+N1334lx/HU1a9ZEJjo6Ov7yyy+2trYYTPL4c+bMsba2lp0P8M8GG4OEkv337/Fc4igt4kx0EeuVKlUSn0qdOnVKrAZI+RYtWoj25MmTkzyOSuI6GipWrDhw4EDEsVz8/j1m9MWKFUNRjNn9xYsXsZGIb4wjQI2MjAYMGJDGOp+NZwKkj+OZAD8KuYM3JKbSb968wWS2Z8+e69atk8s02YULF168eIFqUXQRQAjERYsWiS6liEcAiBSAslFfX//ly5eIVBQ+06dPlws0HGbWKMBRmSJM9+zZs2zZsn79+slllAqmKpECOnfuXLZsWdFu06YNpqKirelQdI8ePRpzf0yQMS/+6aefEv+2ilLEIwD0cTwCkB7btm3r379/gQIFQkJCxDd7KHdirUqkjC5duhgZGTVu3JiRmssxVYmUER0djVTV1tZGQw5RrsRUJVJAaGho+fLlcevv729jY4OGXKCZbt686eTkVL16dX19/fr1669evVouSEVcXJyWllZYWBjalpaWWfMlgW+++QYbKTvqhKlKlFErV660sLBAieru7u7g4IBIRbAiXuViTXPq1Ckk6ePHj6dPn759+/YOHToMGDAgs89YKnL5ypUrsq/JmKpEGYJyCQwMDPz8/Dw8PJCw8+bNQ8La29t7enrKlTTKyJEjW7ZsuXXr1q5duzZv3vyHH36YMmXKpEmT4uPj5RqUJqYq0WdCdKJERYyamZkFBgba2dmJcVdX1wMHDiBnEbLIVs06zHrkyJHg4OCpU6cmPnPKkCFDRowY8ejRI7Tv37/fo0cPY2PjcuXKOTs7p30FKhTs9erV09XVrVmz5qpVq+RonjzLly/HSJEiRaytrc+dOxcTE4N1MI7BZcuWoZHiHd+9e4cdVfny5UuVKpX4RC1qJ+EXVkRp4S9Wkztz5oyhoSHeQba2tlFRUXI0kfDwcKQtVjA3N8fKclTtLV68GJklO8kg1/DntGrV6sSJE0FBQbVq1frqq68w/urVK/ylFy5cQLtRo0YLFy5EIyAgALG4YsUK/PvBrY6Ozvr16zG+Zs0a7HLWrVsXEhKCXZGJiQmqYPEIWDONO06bNk1fX9/X1/fUqVMODg758uVzdHTEuLphqtLHMVWT8PHxQQSAu7u7HEoJ0hZvfqyG/PXz85Oj6m3ChAkoEmUnmX379hUsWPDhw4eiKy5xevPmzRRTtWXLlolfn/Hjx6PIRQM7mxkzZojBe/fuNWvW7Nq1a4lTNbU7Fi9e/OeffxaDb968QRwzVUlTMVUTwzsZ739xIFUOpUl1sn0PDw85pMawtZjay04ijx8/fvHixaJFi2rXri2HEk7Mmj9//r1796aYqmXKlMHSQh+gtKxbty7uglwODAxMeID/lzhVU7yjOP6QuOrv06ePeqYqj6sSpVdqB1LTplmHWatVq3b79m3Vxa+EmJiYEiVK+Pv7IzLkUAIUqtra2uJqfclhtr548WJxRmrANB8z93fv3iFY8+bNK1dKSYp3TH6Xzz4nYWZjqhKli+obqba2tohUc3NzuSAdrK2tcUdksfp/m7VVq1aVKlWaMmWK7CdYtWoVAhRbXrVqVczWUbeK8ZMnT8bFxSGIRTeJmjVrqk5KDZj1//LLLyg8K1SooDr79bNnzxo2bJjkZNgp3tHIyAjJLi4UCEjnY8eOibbaESUrURp4BCCdB1LTpimHWffs2aOnp4eyeuvWrUePHp05c6aOjs7333+PRSgza9eu3b59e+wYEHxoYzWMp3gEIDg4GBP5BQsW4N8PblFsombHOCKyWLFiW7ZsOXv2rJOT0xdffBEbGys+0P/zzz9RnKZ2R8QrXro//vjj/PnzQ4cOLVKkCI+rkqbK5an6qQdS06YRh1kvXrzYo0cP1OZILgsLi+XLl6M2FIvu3r3brVs3xCLScMiQIU+fPsVgiqkK27dvx90Ryig/161bJwYBL0LlypV1dXWbN2+uOlSKhMWa2IGhneIdkel40UxNTYsXLz5o0KCVK1eq52vIc1bRx+Xac1ZFR0eLCTsm73gPf9KsPw3imGxMTAxuESLiG1qUY/C4KlHKEKaffSA1bRp0mJU+A1OVKAWoTDEDRa3q7u6O7FO8nMQ0FkmdA04aQMkxVYmS+veH/Yl+2i9HlYakRnZr+kkDKDmmKtH/+7xvpGaERp80gFLEVCWSMu9Aatp4mDWH4XcA6OOuXLnSo0cP8V3LnOrEiRPiWtPu7u6ZN+tPA6pU1K2///67oaGhj49PFpTJlElYq9LHVa1addq0aQlfxcuxXr58Kf5YIyMj0chiCFNx8j1sjBghDcValUhSfY3U0dFx3rx5Wfk1UhSqmfHFWLWF2Llx40aOub53EqxViSTV8U3kGjIuIiJCLshkeNJsOZ6bqV6/fj1u3Dj8XUWLFu3UqRMyVIzjhV22bBn+xnbt2omRnIepSvT/En+N1MLCAm25INNk9hdjs8uYMWPWr1+/ZMmSAwcO6OrqWllZiV+1Av7Snj17bt26VXRzoH8PKRHRf6l+re/l5SWHMoGyZxhQHy9fvixQoMC2bdtE98WLF6hYV61ahTYmBN27dxfjORVrVaIUqL5GioaTk5PiXyPFA2bxF2OzEub7r1+/btKkiegWLlwYf6zq+qm1a9cWjZyKqUqUssw7zJojD6QmhnpNtj5IfHJrHR0d0cipmKpEqcqMw6w59UBqYthn5M+fPzg4WHRfvnx55syZ1E5unfMwVYnSgtRDDopf66Ni9fb2lgs+S9acYSDboRodMmTIqFGjDhw4EBYWhj+5QIEC3bt3l4tzOqYq0cdl/DBrzj6QmtzcuXPt7e3xWjVt2vTp06dBQUE5fuKvwl8BEKVXREQE0vDs2bPm5uYoNk1NTeWCjwlNON0fgtXW1hbBmiNn/aTCWpUovT7vMGtuOJBKibFWJfpkXl5ebm5uouHi4iIGU4QpMFLVwMAAtzxhSi7BVCX6HOLYaBonDRCfbqGqzSU/7ScVpirRZ0rjMCsPpOZmPK5K9JlSO8zKA6m5HGtVooxKfJgVCcsDqbkca1WijEr8bVaEqdp+I7VIkSJaKdm9e7dcQ1GJn65QoUJ16tRZv369XJZVateu/fvvv8tOVmGqEilAnDSgZMmS9erVQ6Sq52dTR48exUbCsGHDTE1NRRsaN27cv3//ypUry/WU8/3334un2LNnD16Z3r17h4SEyGU5F1OVSBnIqT59+ri4uKjtgVQUbqijoVSpUigeRRtQVHbt2nXUqFFyPeWUK1dOPEWzZs1+++23MmXK/Pnnn3JZzsVUJVJMwYIFZUvTnDt37q+//kLjyJEjKFo3bdrUvHlzlN7jx4+/dOlS69atEcQNGzYMDw8X61+4cKFNmzbYf5QtW3bSpEnx8fFiPA3a2tp6enovXrxAG3dv0aKFvr6+kZFRhw4dIiMjxTpbtmypU6eOjo4OtsHX11cMnj9/Hisj+kuXLv3dd9+9e/cOg2/fvp0+fXrVqlXxmFZWVsePHxcrR0VFoe42NjauUqXKokWLxGAWY6oS0X/cvn0bIXvw4EFk6+zZsxFS69evv3r16qtXr+bOnYsVHj582LRp07p16x49ehQV6IYNG9L+KQTExsbOnz//8uXLNjY26Pbq1UtXV3fPnj1+fn53794dO3YsBhHZPXv27N69e3BwcO/evQcMGHDz5k2M29nZFS9ePCgoaEECcSncyZMnI3bxmMjTRo0a4WFF4vfo0ePUqVNYZ8WKFStXrsQzYjCrvScihaCyw1tddtSYh4dHtWrVZCcBRjp16oTG4cOHUVQ+f/5cjKNE/eWXX0R73LhxCDg0pk6divJQDEJAQECJEiVkJxFUkTJlEuBhkZ4Yf/PmzaxZs1CfitVmzpxZv359NHbt2pU3b9579+6hjXWQ6Q8ePBDXvkVwJ6z7ft++fahzURoXKlTowIEDYhAQrIsXL8YirHz69GkxiD2BlpYWslV0swxrVSL6D0zAVeeXQnhhNi3ahQsXFg0UgAhfdIUuXbqgen369KlYmpjq0yoUvzExMah8MYjodHNzi4iIQKXZr18/JKxYuUmTJubm5oh7VKmbN2/GwyKssQGDBw/Gara2tpjRW1hY1KxZE/dF4dyuXTu5BYULo2K9fv36pUuX9PX1sY54wMqVK5cuXVq0sxJTlYg+DZILU3hUkUJcXBwKNAzKxYmoPq2qXbu2qnSNjY1t1qzZkCFDUJb27dsXJbAYL1KkyMmTJ/38/FDVInYrVKiAuTzGly1bhlCuWrXq0qVL8YCY2ovnQmUqt+Dly7dv386dOxd5jeI04cEkPJRsZSGmKhF9GlSLwcHBCDLR3bZt24gRI0Q7Pfbv33/jxo3z589j7t++ffvXr1+L8UOHDi1cuNDGxmb58uWRkZGlSpVas2bN7du3p0yZgjD98ccfka2DBg3COqhhUUEfOXJE3DE+Pt7BwQF3R52Livjs2bNiHCXtnTt3RDsrMVWJ6NMgwjDfd3Z2xowbkTp06NCSJUvKZemgq6v7+PHjgIAApN6SJUu8vb0fPHiA9EQNixLVx8fn6tWr27dvR7CiwtXR0ZkzZ87kyZNRmQYFBWGmLy4mOHr06PHjx+/YsQPpPHLkyJ07d9aoUaN69ept2rTp168f1jxx4gQK4STHdrMGU5WI0qVAgQJffvklGoiqw4cPh4eHW1paokodPHgwUk+skx4tW7YcO3ask5NTgwYN8DgoOStWrDh79mzUrZ6enh4eHnXq1Pn2229HjRrl6OhYtGjR9evX79mz53//+1/Pnj2rVKni5eWFBxkzZgxWcHV1bdy48ZUrV3bv3l2sWDGMY2Vzc/Pu3bv36tWrR48eQ4YMEeNZiecBIFLMhAkTUDH1799f9ilXYq1KRKQkpioRkZKYqqSRHjx4YGRk5OjoKPsJ3rx5U7169Xbt2qHdvn37hJMl/Yc4Xx88e/Zs/PjxVatW1Un4caSLi8vjx4/FIqIMYqqSRipZsuT06dN9fX1PnDghh/LkWbp06Y0bN+bPny+6Xbp0EV9BVxkzZoxY1KtXL39//x9//PHUqVM///zzoUOHbG1txQ/MiTKIn1aRpkIINmjQoECBAkePHkU3JiamUqVKAwYMED/gQa1aqlQpHx+fhHX/4+bNmyYmJseOHWvUqJEYiYyMNDU1PXv2bJ06dcTI5+GnVQSsVUlTaWtrL168OCQkZO3atejOmDEDCTtlyhSxNA2PHj3C7T///CO6gJDdv3//F198IftEGcBUJQ2GWnXw4MHjxo27ePGit7f3Tz/9lPhb31FRUWH/hXoW4yhIUVH26NFj2LBhe/fuffXqFQZtbGyKFy+ecD+iDGGqkmZDiRoXF9esWTMkbJ8+feRogq1bt9b6r4CAAIznz5//4MGDY8eOPX78eJs2bcQpPoOCgsS9iDKIqUqarWjRoj/88MOTJ0/mzZsnhz5wdHT897xsifTs2VMsKlasmIeHx+nTpx89erRs2bKHDx+2bNlSdZFUooxgqpLGExdcqlSpkuh+1IYNG1SHXxGv/fv3DwkJKVeunOrk80QZwVSlXOft27cLFixI/GlV3rx5S5YsaWRkJPtEGcBUpRwr+adV169fx7idnd2XX35pY2OzevXqEydO7N+/f/DgwefOnUvymwKiz8NUpRwr+adV9vb2GC9cuPDevXuRqp6ens2bN0eYPnny5PDhw+IUc0QZxF8BECmGvwIgYK1KRKQkpioRkZKYqkRESmKqEhEpialKRKQkpioRkZKYqkQZFRUVJVuJqC5zT7kNU5Uoo7y9vStVqiROiAUrV64sUaLErl27RJdyG/4KgCijwsPDGzRogIa+vn5sbGx8fDzaT548SVhIuQ5rVaKMKl++fKdOnRCjN27cePjw4Zs3bzw8POQyyn1YqxIpAOVq48aN79+/j3bx4sXFRVwod2KtSqQAlKtt27bV1tbW09P7/vvv5SjlSqxViZSBctXS0vLt27csVHM5pippEjW/utS8efMqVqzYpUsX2Vc/BgYG5ubmskOZg6lK6s7f3//333+PiIgIDQ2VQ5QxCFZwcHCwtraWQ6Qcpiqpr+joaCcnJ6Sq6FpZWSELDA0NRZc+A3ZOoCr5PTw83N3dRZuUwlQlNRUYGGhvb49gNTMzW7lyJfJULiAl4OV1dHSMjIzEC+vj48OXV0FMVVJHqKcsLCwQqaik+N3PTIKXF6+tt7e3qanpmTNnOAlQSl7+kyU1hCr18uXL8+bNGz9+vBwipRUqVKhdu3bI1t27d7969QptuYAyhrUqqR0vLy83NzcrKyvMUuUQZRqkKqb/kZGRBw4c4IdXimCqktopX758VFRUREQE56RZIzQ01MLCgrsxpTBVSb2gdDIyMuI7PIuZmprGxMSkeEpD+lT8xSqpF/GlVE5FsxhSFfszkH3KAKYqqRdRovKLPllM7Mb4OwtFMFVJHaV2RPXUqVNaiRgYGLRo0eL06dNyMaXi3bt33bt319HRSTs3edRFEUxV0jzbtm1DOpw5c2b9+vUvX77s2LHj06dP5TKN9eWXXw4ePFh2lHb27NktW7YcOXKkdu3acogyDVOVNE+NGjXMzMzMzc3btWvn6+t7//7948ePy2V58rx///7vv/+WnU/3+PHjbDm8+O2332beaVlevHiBQtXCwiJv3rxyiDINU5U0m76+Pm6RGri1sbFZtmyZSFt0L1y40KZNG0NDw7Jly06aNElc+GT27NmOjo5z5sypXr16mTJlRowYgWoX40FBQRjB3UuXLr1jxw6MIK/r1KlTpEiRhg0b7t27FyPC8uXLa9asiXFra+tz586JwRSfC/n+ww8/mJiY6OrqNmrU6MSJE2JllI14ZMRc5cqV8SxiEAX41atX0cBfsXLlSmwY6sovvvjC29tbrIDtHDp0aMmSJatUqbJw4cJatWrt3r1bLEos+WYfPHjQysoqNjY2f/78p06dEqtRJsJ/eCL1IU72ceDAAdn/r5MnT2Lp9evXRRdVar9+/RBP9+7dQxcxV6pUqenTp4eFhT148MDAwGDcuHFoBwQEVKpUafjw4Vhn1qxZyD60EVK3b9+uX7/+gAEDMB4YGIiAtrS0RFTFxMQg+AoVKoSQxd2nTZuGEg8BitXWrFmDh123bl1ISIidnR0SEwGa2nMh4PAgGzduPH36tK2tLTIUgzdu3MiXLx/SFrPyKVOm4JEjIyMxjo1H1osG1jx27Bjaq1at0tLSCg8PR7tPnz7YYRxOgEjFOJ4L44mlttm4i56enlgnReJlx63sUwYwVUm9pCdVE0OcrV+/XixFHnXv3l20p06digJNtAEBVKJECTSQqkjP58+fi3HUcci4qKgo8UENwkiMN2vWDFNy0Yb27dsPHDgQDTMzsxkzZohBRDlWu3btWmrPhZxF/L19+xZtrLxp06Z3797t2rULYSd2A2/evMEgQhntxKnq4OCABmAF7DOwbXfu3NHW1kY6i/EjR45ga5OnamqbzVTNSjwCQJpHfFoFly5devToUY8ePeSCPHlUn8ZcvnwZUVL4gy5dujx8+FB8qFWtWjVElVitXr16SC5xHBbxWr16dTGOuzdp0kS0oXHjxleuXEEmYhxtMYi6GKGMyjS15+rZs+c///xTsWLF0aNHI3y7deuGAhMPi5IT24AaefPmzVgZESweUKVq1aqigfwtUKAAGvhLCxYsaGFhIcYbNGiARaKdWIqbLTuUVZiqpHnEp1WAbMqfP78cTaCKSxSkvXr1wjRfiIuLQxEhDsIiHMU6oDoAilvMnZF6CcNyRAV1IsIXd0ThmTzOUnsuhCBm96hkIyIiUDY2atQIUVukSBFU3H5+fnhMNze3ChUqJD/WKZI0MWynatsA903cVUlxs2WHsgpTlXKmmjVrBgcHIwRFF+XtiBEjRPvixYuqn2Zico0SFfWm6KqgWsTdZSdPHsy4keBYEyGo+tDp2bNnDRs2RDe15/L19d2zZ0+/fv0wzb9x48aZM2fwdIcOHVq4cKGNjc3y5cuRuSh416xZI+6YBhTRL168OH/+vOjioVKMyxQ3W3YoqzBVKWdycHBAYejs7Iy5M2JOfHouFqGc7N+/f2ho6K5du7755husmfxHB66urosWLUIsYuY+a9as3bt3jxo1CuOoLqdPn45K89y5cy4uLrdv30bhnNpzhYWFYRD3xcR8/fr1KHURjrGxsXgQHx+fq1evbt++HcGanu+QmpiY2NnZDRgwACGOUnfkyJG6urooReXiD1LbbMpSmDIQqY/0fFql+g5AEqoPfIQrV660bt3awMCgbNmyU6ZMEZ8aIWtatGjx/fffYxDZN3z4cNSAGEcVmeTznBUrVqAIRXjVr18/8edC8+bNq1y5MsabN2+OmlEMpvhciFrEt7GxceHChc3Nzbds2SJWRi6XK1euYMGC5cuXnzp1KtIWg4k/rUr8V1SpUuXUqVNoxMTEoOwtWrRonTp1sD/AfVXPnliKm81Pq7ISU5XUS9qpmnFI1VatWsmO5oiPj/f390ewim50dHSBAgXElwcUwVRVEI8AEGmAfPnyjR8/fty4cbdv30aYjhgxAiVt8i8PkDpgqhJpBj8/v7///rtGjRq1atWKjY3FTF8uIDXDVKXcBeXenj17ZEejVKtW7a+//nr69OmjR4/8/f3LlCkjF5CaYaoSESmJqUpEpCSmKuVAhQsX1vqgVKlStra2ly5dksuySUhIiNygRMQ3Vd3c3CwtLcVqKlg0ZcoU0bawsFC1jY2N5Z0ToNutW7fIyEixlNQBU5VypunTp4cmnNl68eLFb968adiw4UdPgjdhwoTevXvLTjp8xnmmd+7cmXACA2nTpk1ywacYP368uDv+Ivx1p0+f/qTNpszGVKWcycTExCzhzNZdu3b9888/Gzdu/P3338tlCvmM80yrzmAgqM6i8knKli0r7l63bt3u3bujjD127NjThBPHkDpgqlLOp62tjQREnfjPP/+giwDq168f5s46Ojr169ffv38/Br/77rvZs2evX78emZXaOkls+3CeaU9PTxStKBubNm1atGhRJycncdKWrKGnp6erq1u4cGHZp+zGVKVcoU6dOri9ceMGbidOnBgSErJ69erDhw9XqVJFTJ/nzp07bty4nj173r59O7V10rBr1643b95gZdxr3bp1a9eulQv+68qVK2GJvH79Woy/ePFCDn3w6tUrsSgN7xPOgT1//vy+ffsmOXcXZSOmKuUKqDpxe+/ePdw2bNjQx8enbdu2mEGPGjXq4cOHz58/T1jr/6VnncQQat988w0alStXtrKyioiIEONJ4AFrJXLr1i0xfu7cOTn0wfXr18Wi5EaOHCk+qkINXrFixZcvXy5YsEAuIzXAVKVc4dGjR7gtXbo0bvv3748p84oVK0aMGNGrV6+E5UmlZ53EUM8i5kQ7jck40lb8VFxAJorxRo0ayaEPEKxiUXKqT6vOnDmzZcuW+/fve3h4yGWkBpiqlCuIM5OWL18etwhK1IzBwcHNmzdftmxZwvKk0rNOYsnPM515VJ9WmZub29vbDx8+/NixY3IZqQGmKuV8KP3mzZvXvn17Y2PjqKioJUuW7N69G1nZs2fPggULypUSSc866qNEiRLXrl2THVIDTFXKmW7duhUWFnbhwoU///zTzs7u8OHDU6dOxTgiMl++fP7+/lhh8+bN4qTO4rSt2trad+/effz4cRrrqCE9Pb2HDx9izyH7lN2YqpQzTZgwoVatWrVr1x40aNC7d+8wl69Xrx7GdXR0fH19V61aVbNmzUWLFq1YsWLIkCGjR4/GIltb24iIiIYNG6axTnro6uqqrjuQBWrUqBEfH7969WrZp2yXcGScSF1k9lmrKUU8a7WCWKsSESmJqUpEpCSmKhGRkpiqRERKYqoSESmJqUpEpCSmKlFS+/btK1u2bLdu3WSf6FMwVYmSmj9/vo2NTdZcGjouLk5LS+vKlSuyT5qPqUqU1IsXL8zNzQ0MDGQ/dchEcT5WIhWmKtF/tGrVat++fWPHjrW1tUX3/v37PXr0MDY2LleunLOzs+osqygwd+3aVapUKU9PzyNHjlSuXHnTpk3NmzcvWbLk+PHjL1261Lp1ayxt2LBheHi4uMuWLVvq1KlTuHBhjA8bNuz169cxMTG6urpYVLNmzfScGYs0AlOV6D/27t3bsmXLH3/8cevWre/fv2/fvn1UVBQCdPXq1YcOHXJ0dJTr5ckzevToBQsWiHObomI9d+7cwYMHka2zZ8/u37//+vXrr169+urVq7lz52KFu3fv9u7du2PHjiEhIb/88suqVat+++03lMMipsPCwoYMGfLvg5LmY6oSperAgQOoOteuXVu/fn3UocjBzZs3q07gP2LEiH79+pUpUwZtFJ4oUdFo1qwZStFBgwYVLVpUX18foXznzh2Mx8XFTZ8+fdq0aShX7e3tsZq43AvlPExVolRdvny5SpUq4uosgGzNly+fuAIgiKv5CzoJRLtQoUKqu6iuC1C+fPmBAwfu3r17xowZqFhREYtxynmYqkSpev/fk5aKS0W9efNGdFUxmh7nz5+vUaPGrFmz8ufPP3HixM6dO8sFlOMwVYlSVbVq1WvXrj1+/Fh0T548iYl8tWrVRPeT+Pj4NGjQ4ODBg2PGjGnSpEl0dLRcQDkOU5XUi6GhIW5Tu0ZpFmvRokXlypX79+9/9uzZo0ePYgpvb29vYmIiF38KXV3dM2fO4HFQtE6YMOHQoUPI65iYGHENQbTTc6nqzGZtbS1blAFMVVIv5ubmuA0NDRXd7IX5/u7duzHTb9myZffu3S0tLX///Xe5LH0KFCjw5ZdfovHdd9/VrVu3adOmdnZ2+fLl27dvX2Rk5J9//okVnJycevbsuW7dOnGXbBEYGIhb8eJTBmklOXJElO1QvllZWYn3OWUNIyMjAwMDNZkiaDrWqqR2MMUOCgpSk3I1N/D394+OjmahqhTWqqR28Ca3t7fHm/zMmTNyiDIN8rR8+fK4xavNYFUEa1VSO3Z2dg4ODqhVxc+WKFM5OTkhUufNm8dIVQprVVJHYkIaGRmJhPXx8RFfDCBlRUREIFIDAwN5FFtZrFVJHSFG8T43MzPz9/fH/PT333/nBykKwjzA29vbwsICL7KtrS1eZLmAlMBaldSah4eHp6enaCNqOUvNOFVZamBgsHLlSswGRJeUwlQldYcqFW9+lFcQGRkpR+lzYQaAnZOpqamjoyNu5Sgph6lKpBhnZ+e2bduKE7NSrsXjqkRESmKqEhEpialKRKQkpioRkZKYqkSK2bhx4/r162WHciumKpFi3r17p7pSAOVaTFUiIiUxVYmIlMRUJSJSElOViEhJTFUiIiUxVYmIlMRUJSJSElOViEhJTFWijFq4cGHiq/m/fft23Lhx165dk33KZZiqRBmVL1++wYMHV6pU6c2bN2FhYUWLFl28eLGOjo5cTLkMz1pNpIAyZcrcvXu3YMGCCFa8p5ycnJYvXy6XUS7DWpVIAZ6enrq6unFxcZj+o1ZVXWuLciGmKpECBg0apK+vj4a2tradnR1KVzFOuRBTlUgZHh4eenp6xYoVQ0MOUa7E46pEisHcv3Pnzr///rvsU67EVCUNEBQUJK5cHRERIYfU0ps3b7QTyL5aMk9gampqZWUlh0hRTFVSa4GBgU5OTmoephrK2trax8cH8Sr7pBCmKqkvNzc3Ly8vNBwcHBABosgSi+izYUeFqh+3W7duNTQ09PDwcHFxkctICUxVUlM2NjZ455uYmKxcuRKRKkdJOf7+/o6OjjExMUhVsfciRTBVSR3hTY5C1dbWFpGKekqOktKio6Oxxzp79uyBAwe461IKU5XUDuanKFTxLzMiIoKRmtnwaltYWJiamp45c4avtiL4fVVSO6hSUUOxSs0a5ubm7u7u2IG5urrKIcoY1qqkdrS0tMzMzFBDyT5lPrzmiFeUq7JPGcBaldSLCFN+1p/FrKysuBtTClOV1AtTNVuIFzwwMFB0KSOYqqRexBf+mapZTBzC5q8tFMFUJSKJqaoIpioRkZKYqkRESmKqEhEpialKRKQkpioRkZKYqkRESmKqEhEpialKaqpIkSJaKdm9e7dcI1sNGjQoLCxs9uzZcrMSsbCwkCulG/4oY2Nj2SENx1QlNXX06NHQBMOGDTM1NRVtaNy4sVwjdX///TfSbc2aNbKfzEdXSNu7d+8uXbpUs2ZNtL/44gu5ZR+sX79erJY1LC0tly5dikYG/yhSClOV1FTt2rXNEpQqVapQoUKiDahhsfT9+/cIEbFmckWLFvXw8KhTp47sJ/PRFdJ27NixRo0aiXaBAgXkln1QpUoVsSiLZfCPIqUwVUnD2NjYLFu2zNzcvF27duhu2bIFOVK4cGGEL6ra169fY9DIyAj5Itoo306ePGlra4uCF9Xl/v37k6yAB1y5cuWIESOQ4yg8vb29MQgvX74cOnRoyZIlkZILFy6sVauW6uDD1q1b7ezsRDs1Xbp0+frrr2UnT56JEycicNFIcYNVHj9+jA2OjIwU3X379mFTRfvChQstWrTQ19fHSIcOHcQ69evXDw4OdnZ27tu3b+I/Crfjxo0rX748orZTp043btxIeIxU/1hSEFOVNI+7u3vPnj0RbXfv3u3du3fHjh1DQkJ++eWXVatW/fbbb3KlRJBomCNfu3atefPmAwcOlKOJzJgxo3///ufPn//xxx/d3NzEz+EHDRp0/PhxhKCPjw/ufvHiRbEyHD58WHUgAvkV9l/YKox37959+/btb968Eatt2rQJIZvODU5Rr169dHV19+zZ4+fnh8cZO3YsBrHDQNW8ePHiJBP/MWPGrF+/fsmSJQcOHMC9rKysXr16JRal+MeSgpiqpHmaNWuGoKxRo0ZcXNz06dOnTZuG6s/e3h7jqqIssT59+qAwzJ8/v4ODQ4ohgogUM3pEHqpIlIGIrXXr1q1YsaJJAqSq6vzuiNeqVavmzZtXdLEmytjEpk6dinHUqs+fPz906BDa586d+/vvv/Hg6dzg5N6+fYsoXLRoUcOGDa2trZGwadwRAYo8XbBgQdu2bVEgozh98eIFYl0sTf7HinFSClOVNA9mr6KBGS5qT0zMUX+hANy7d68YTwIhKBoIEdFIQrUCsrJAgQJoXLp0qWDBgqpP8xs0aKCKUdTItra2og2mpqYI3MRQhGLcwMCgdevW/v7+aG/cuLFVq1aYcadzg5PDs4u6cv78+f369Zs1a5ZckBIELipo7AxEF381/pArV66IbvI/lpTFVCXNo6OjIxqYxqJiRcSgDkX12rlzZzGexEezI/kK8fHxWlpasoP3iba2qotMbNOmjWin7auvvkIEo4E6EZUmGuncYJWXL1+KRmxsLArbIUOG3Lt3r2/fvuPGjRPjKUKyy9YH2H7VsQgmaWZjqpIG8/HxQRV58ODBMWPGoDSLjo6WCzKsevXqmDUjBEX3zJkzIpUw3zc0NFTFetpQ0mL9NWvW3Lp1C/N9jKRzg1XjqgtJ7d+/HxUotmfmzJnt27dP8hlXEqiIkdrBwcGii2jG41SrVk10KbMxVUmD6erqIi/Onj2LuJkwYcKhQ4euXbsWExMjF2eAiYmJnZ3dgAEDTpw4cfLkyZEjR+K5UPFt27atS5cucqUEyT+tgrdv32KRkZFRy5YtXV1du3btirtj5KMbjLvo6+vPmDHj+vXrO3fuXLVqlRjHHR8/fhwQEBAREbFkyRJvb+8HDx7cvn0bi7BV4eHhKGbFmoDQR1U7atSoAwcOYGOcnJxQn3bv3l0upkzGVCUN9t1339WtW7dp06ZIwHz58u3bty8yMvLPP/+Ui1NSoUIF2UpFiRIlxFdif//9d9R37dq1GzhwoLu7O8aNjY3x4J06dRJrCsk/rQJVsYks++eff8T0Hz66wYhIX1/fU6dO1atXb/78+atXrxYXm0E6jx07FvmIUvfw4cNHjhypWLHi7Nmzsejrr79etmyZi4tLwgNIc+fORXWM9fFcT58+DQoKSrG+Vv2xpCRxfJ1ITSC/8M8SRZbsZ5P4+Hh/f39UkaKLlES5h/JQdHMe8bLjVvYpA1irEqUAheT48ePHjRuHWTbCdMSIEdbW1qjs5GKi1DFViVLm5+f3999/16hRAzP62NjYFStWyAVEaWKqEqWsWrVqf/3119OnTx89euTv71+mTBm5gChNTFUiIiUxVYmIlMRUJSJSElOVcqOQkBCtRKpUqTJkyBBFfj7w2eLi4rAlYWFhsk8ai6lKudfu3btDQ0NPnDgxadKkgwcPNmjQIPEvlJITwac6TUnm+fLLLwcPHowGtrB06dJikDQFU5Vyr5o1a5qZmdWvX9/BwSE4ODgqKkqcbirbffvtt0l+F0sahKlK9C9DQ8NBgwb9/vvvopv8jP0xMTHit/zI4mXLlqW4TsJd/0Oso6OjU7lyZV9fX4yEhISUL18eRej//ve/EiVKdOrU6ebNm2JllW3btl29ehW3HTp0uH//fv78+bOgQCalMFWJJMRfeHg4GndTOmO/gYHB8+fPsTQsLGzIkCEprpPwMP8Pj9azZ8/u3bujEMbKAwYMEAH64MGDmTNn7tixIyIiAoncunVrcTaWJFCu7ty5EyvEx8erTopK6o+pSiQZGxu/ePECNWl6ztifnnVQYL5//37w4MFYx93dff369YUKFcL4y5cvcV8Uqqhhvb297927FxAQIO5COQBTlUh69OgRpvOoSdNzxv70rNOkSRNzc/Nq1aqhSt28eTNqT9WZBOrWrSsaurq6WOHy5cuiSzkAU5VIOn/+vDhPIBofPWN/etYpUqTIyZMn/fz8tLW13dzc8OCnTp0SixJP+THBR0krO6T5mKpE/8LEf/ny5eJa0+k5Y3961jl06NDChQttbGzwyJGRkaVKlVJdCfXo0aOi8eDBg0uXLlWvXl10KQdgqlLuhXl3WFhYaGgows7S0tLQ0NDZ2RnjqZ2xXyvh0lVov3r16qNn9YfY2FiUqMjfq1evbt++HcGquo7hyJEjDxw4cOLEiV69epmYmLRr106MJ4Ei9+nTp3fu3Enx4yxST0xVyr1atWpVq1YtCwsLd3f3xo0bHz9+XE9PD+OpnbG/QIECTk5OPXv2XLduXXouQ9C+fXtPT08PD486dep8++23o0aNcnR0xDjWnzlz5ogRI1q3bl24cOE9e/aoLuCaBLYKZWzlypXFlxNIMyScu5pIXYiT0mf7tQAyT3BwMFJVdtSGeNlxK/uUAaxViYiUxFQlIlISU5UoSzVs2DA+Pl52KCdiqhIRKYmpSkSkJKYqEUnm5uayRRnAVCX1It7YgYGBoktZIzQ0FLdMVUUwVUm9iDe2eJNTlomMjMStqamp6FJGMFVJveCNbWBgcPbsWdmnzBcdHY3dmJWVlexTxjBVSe04OjpGRES4urrKPmUye3t73NrZ2YkuZZDWe56CjNQMSidzc3PMSQ8cOGBtbS1HKXN4eXm5ubmhUOWxbKUwVUkd4R1uY2NjaGjo5+fHYM08/v7+Tk5OCIHQ0FAeVFUKjwCQOkKSuru7o2hFtqKSSvHspZQReEkx8QdEKspVRqqCWKuS+kLF6ujoGBkZifc8IGrNzc1RwMrF9OnEB1N4YXGLNib+K1euZKQqi6lKag3vfA8PD7zzk5wQmjLIxMQEeyy8trJPymGqkmaISKDmn6js2LGjUqVKan6VaZb8mY2pSqQYZ2fntm3b2trayj7lSvy0iohISUxVIiIlMVWJiJTEVCUiUhJTlYhISUxVIiIlMVWJiJTEVCVSzJYtWzZs2CA7lFsxVYkUE59Adii3YqoSESmJqUpEpCSmKhGRkpiqRERKYqoSESmJqUpEpCSmKpFiypUrV6lSJdmh3IqpSqQYS0vLhg0byg7lVkxVooxatmyZn5+f7CTw8PAIDw+XHcplmKpEGRUXF/f1119Xr1799u3bGzduNDAw+Pnnn/PmzSsXUy7D61YRKaB06dL3798vXLjw69ev8Z5ycHBYsWKFXEa5DGtVIgV4enrq6em9fPny7du3xYsX5xWhczOmKpEChgwZglRFQ1tbu3PnzuXKlRPjlAsxVYmUgfoUwYpC1d3dXQ5RrsTjqkSKMTIyQqHq6+sr+5QrMVVJAwQFBUVERIQmkENq6c2bN1paWmr+6b+1tbWpqamZmZm5ubkcIkUxVUmtIUadnJzUPEw1FOLVx8cHCSv7pBCmKqkvT09P8WG6g4MDCitAEIhF9Hmio6MTKv7QwMDArVu3Ghoa4hV2cXGRi0kJTFVSUzY2Nnjnm5iYrFy5kmGaGby8vBCpMTExSFW05ShlGFOV1BHe5G5ublZWVv7+/qin5CgpLSIiAnusyMjIAwcOcNelFKYqqR281S0sLPAvEw1GamYLDQ3Fq21qanrmzBm+2org91VJ7bi6ukZHR2Pizzd5FjA3N3d3d8cOjL8HUwprVVI7WlpaZmZmqKFknzIfXnPEK8pV2acMYK1K6kWEKd7hoktZw8rKirsxpTBVSb0wVbOFeMEDAwNFlzKCqUrqJSIiArdM1SwmDmGLF58yiKlKRBJTVRFMVSIiJTFViYiUxFQlIlISU5WISElMVSIiJTFViYiUxFQlIlISU5U0SZEiRbRSsnv3brmGcrp3745HXrdunex/YGZmhvFTp07JfjrUrl37999/l52UWFpaLlq0SHYSPHnyRFtbO/HgpEmT8Lznz5+X/Tx5WrVqZWNjIzvJYNHcuXNlh7IQU5U0ydGjR0MTDBs2zNTUVLShcePGco3U/f3330ilNWvWyH46YP3NmzfLToIbN25cuHBBdjJT0aJFa9WqFRwcLPt58uzbtw+3e/bsEd3379+fOHGiefPmif+uCRMm9O7dW6xA2YWpSpoERR9KRShVqlShQoVEG1DDYimCBhEj1kwOOeXh4VGnTh3ZTweE9c6dO1++fCn7efL4+fmhrpSdTGZlZXXs2DHRfvr06cmTJ9u1a6dK1UuXLmEQqfoZfxdlKqYq5QSY7S5btszc3By5gy7KyRYtWujr6xsZGXXo0CEyMhKDaCN9Xr9+LdZfuXLliBEjENNffPGFt7f3v4+SDKrFMmXKBAQEyH5Cqnbt2lV28uTBo40bN658+fKItk6dOqGSFeNRUVH9+/c3NjauUqVK4ln827dvp0+fXrVqVT09PYTm8ePH5YKUiDr00aNHaAcFBRUrVszFxeXgwYNxcXEYCQkJyZcvX6NGjVR/13fffTd79uz169eXLVs24QHyvHr1atCgQdgM/I3z588Xg5TZmKqUQ7i7u/fs2XPr1q1o9+rVS1dXF2UdQvDu3btjx44V6yQ2Y8YMBN/58+d//PFHNze3FH8Cj5l1t27dVAcB7t+/jxzs0qWL6MKYMWOQYkuWLDlw4ACeEUGJIMN4jx49Tp06tW7duhUrViC+L1++LNafPHmyr68vAg6Pg0BEuIeHh4tFySFVcYv0xC2m/9hP4PGRy0ePHhXj9evXx5P+u2qCuXPnIuLxIty+fVuMzJo1q169elgT2erq6ir2LpTZmKqUQzRr1mzixIk1atRA7iAuUSE2bNjQ2toaCasqIRPD7B65hkbv3r0LFy6cWuIgVf/8809R4SKymzZtitJPLEKAIk8XLFjQtm1bMzMzpOeLFy82bdoUFha2d+/eNWvWtGzZEuuvXbsWm4T137x54+XltXTpUqyP7URdiWl74kI4iZIlS6KqFQcBkKp4NGxnkyZNxEEAZKWI3TS0adNm+PDhFSpUwC4nf/78PHlK1mCqUg6Bubxo5M2bV9SeKAn79euHek2MJ4HAEg2sX6BAAdFODvUgpthISbSTTP8R1khbxJzoIvIsLCyuXLly6dIlfX19tMV45cqVS5cujQY2CUHcrl07rCmgYr1+/bpYLUUoToODgx8+fCiOaWCkVatWSFXEN0awVKyWGtU2pP03krKYqpRD6OjoiEZsbCzq1iFDhty7d69v376YFIvxJNKfMkjSzZs3x8TEYJpvZ2cnRxM+HJOtD7S1tVGQIsK0tLTkUAKM4xZRi1uk4csPUMOm/eUnVKNIXsSoiYkJSk6MtG7d+vTp03/99de7d+9UgZ4aBLdsURZiqlJOs3//flSR58+fnzlzZvv27cXkPSO6deuGub+/vz9KP9UHQVC+fHlMq1VffkJKnjlzploCRPDZs2fFOErUO3fuoFGiRAljY+MjR46I8fj4eAcHh0OHDoluilCNYifh7e2N6b8YqVu3rqGhIf40MzMzAwMDMUhqhalK2QkzWdlSjq6u7uPHjwMCAhBnS5YsQSQ9ePBA9QHOZ2jcuDEK2ylTpiSe/gOqY1TEo0aNQg0bFhbm5OSE1bp37169evU2bdr069cvKCjoxIkTqJf19PTEXUaPHj1+/PgdO3Yg9EeOHLlz584aNWqIRSlCiCO78SCqVEXZ26JFCxSwKR5UxdK7d+/iz5d9yg5MVco2R48eLV26NFLm+fPnckgJCKCxY8ci4xo0aHD48GHUhhUrVpw9e7ZcnBJUkeIbrynCdN7e3v7WrVu4lUMfYP6OQTxX06ZNnz59ihgVByLWr19vbm6OhO3Vq1ePHj0QvsWKFcP4mDFjkMKurq5I6itXruzevVuMp0EcPE38G6rWrVvjNsVUtbW1xb6kYcOGsk/Z4j1R9kGlhkk0prTffvvts2fPMOLu7o5/lqj+xAqUNcTLjlvZpwzQwv8S0pUynfgmY3KJ/xN8Ujs9KyeWnvWVaieWxvr79u3DRDg2NjZv3ryYJjs4OGASPWfOHKSqtbW1XI8yn4eHh6enJ1IVDTlEn4upmkU2b97s4uJSsGBB0U3yGbFK4vGPtj9p5SQ+9b4ZaSeWfJ3w8HDx8yEoWrRo3bp19+7dy1TNYkxVJSFVKQtMnDjRx8dHduiDhQsXiu8blS5d2srKKjAwkEcAsgWPACiIn1ZRdpo8eTKm/E2bNv3jjz8QqR/9WjuR+mOqZhHswVKbFOdax48fr1ix4saNGw8dOsQ8pRyDqUrZpkGDBidPnuTxU8phmKqUo3Tu3BlzguQmTJgg11ADISEhcrMSVKlSZciQITExMXIxaTimahbhEYCsMX/+fHF1gOXLl6O7d+9e0R01apRYIW1ffvnl4MGDZSclH10h/Xbv3o0NO3HixKRJkw4ePIjKPTY2Vi5LhaWl5dKlS2WH1BVTlXKU8uXLJ1wcwKxSpUro1qpVS3TFWaMgMjLyzZs3op3ct99+m/j0qcl9dIX0q1mzJjasfv36Dg4OwcHBUVFRv/zyi1xGmoypmnVYq2YjT0/PYcOGOTo6mpqaPnjw4OnTp/369TM2NtbR0UGu7d+/X6y2bdu2q1evopHaxQJUK+ABUbQuXry4adOmRYsWdXJyio+PF+vMmzevcuXKpUqVwt0HDRqUnoMPhoaGWFN1xcAUr2WA7UT4Ojs79+3bN7V1SB0wVSm32Lx5M6rUo0ePIu8mTpwYEhKyevXqw4cPV6lSJcUr6H30YgG7du3CA+IR8FDr1q1bu3YtBn/99depU6fOmjXrr7/+evz48YoVK8TKH1WnTh3VdQFSvJbByZMnGzVqhBwXF/5Lz/UOKFswVSm3yJ8/P8pPS0vLvHnzNmzY0MfHp23btnXr1h01atTDhw+Tn+HloxcLwAN+8803aKAytbKyErE7d+7cKVOmdOvWDSmJSE3/yfpQOL948SImJiY91zJI5/UOKFswVbPIe/4yOLtVr149X758oo1IQqGH1MMkHZEkBpP46MUCUOSqjuqI80O/fv362rVrqpNJ6+jomJmZifZHPXr0CA+CFMbTffRaBulZh7ILU5VyC9XFAgBhikI1ODi4efPmy5Ytk6P/lWKSJpZ8BZSQSb7sIa4CkB7nz58XZ/tPz7UM0nm9A8oWTNUswm9WqY+oqKglS5bs3r0bedqzZ0/VKW8yDsWmiYmJ6uoAcXFxyErRThsm/suXL//666/RTs+1DBS/3gEpiKlKuQ5iNF++fP7+/rdu3dq8ebP4KuvJkyfF0gxydXX94Ycf/vzzz8uXLw8dOvTNmzeplatYISwsLDQ0dM2aNZaWloaGhs7OzhhP41oGeKjw8HAUqopf74AUxFSlXEdHR8fX13fVqlU1a9ZctGjRihUrMJUePXq0XJyStC8WAIi5kiVLooGMdnFxQT6Ky1Pb2dmprnSdRKtWrWrVqmVhYeHu7t64cePjx4+LC7GkcS0DFLOor/H4n3G9A8o6mJlSFhgzZszq1atlh1Kn6WcCxJb//fffsvP+PVJvw4YNsqPGeCZABbFWJVLS+vXr+/Xrh6n906dP58+ff+3atQ4dOshllDswVbMI9mD8tCo3+PHHH6tVq2ZjY1OmTJm1a9du375dV1dXLqPcgalKpKQiRYqsWLHi4cOHz549Cw4Obty4sVxAuQZTlYhISUzVLMIjAES5BFOViCRzc3PZogxgqpJ6EW/swMBA0aWsIU4NY2pqKrqUEUzVLMIjAOkkUjU0NFR0KWucPXsWt6xVFcFUJfWCcsnAwEC8ySlrREdHYzfGy9wqhamaRVirpp+joyMmpB4eHrJPmczJyQm3dnZ2oksZxFQltYM8NTEx8fT05NHVLLBy5Up/f38Uqq6urnKIMoapSmrH0NAQb3U07O3teYA1UyFP3dzcDAwMxAtOimCqZhEeAfgk1tbW7u7u0dHRFhYWKFrlKCkHry12WoCGl5cXP/1XkBbe7bJJmQkVgaWlZY8ePWSf0iEwMNDR0TEyMhLvefMESFu5jD6L+GAKLyxu0TYzM0OVyo/+lcVUzSKurq5NmjTp3r277FP64J3v4eGBd35MTIwcIiVg1o9/k/xIMDMwVbMIUzWDIiIiUF6B7KulHTt2VKpUSXUZQfWEeh/FqaGhoeyT0piqWYSpmhuISwDY2trKPuVK/LQq6/DTKqLcgKlKRKQkpmoW4ZEWolyCqUpEpCSmKhGRkpiqWeQ9f1tFlDto/DerQkNDz549q/7fZLx27ZqhoaGxsbHsqyXxTUYzMzP+fvHz8JtVBBqcqohRe3t7cQ5zUpadnZ2Pjw+/KP6pSpcu3apVq1WrVsk+5UqaegTA09PTwsICkerg4DBv3rwDBw5g90AZERUVhZfR3d3dysrK39+/fPnyuJUvN6XP69ev4+LiZIdyLfmW0ijiFBsmJiYM00yCHZWBgQFeZISsHKJ0KFq0aPfu3WWHcivNq1U9PDwCAwNtbW1DQ0N5BqNM4urqipdXnDpazQ9YE6kbDUtVvMPxPhcn2eVRv0xlamoqzmTs5OQUHR0tBonoozQsVd3c3HDLSM0amAq4uLhgT+bl5SWHiOhjNCxVMfc3MzPjZcuyjDj/Jq8fRZR+mpSq4r3NY6lZCXMC7MaCgoJkn4g+RpNSVXxswqtBZDHxiwB+Lzg9ypQpU758edmh3EqTUlV8ZsKf/WQxsRtjqqZH06ZNGzduLDuUW2nYcVUiNbRy5crdu3fLToLZs2ffvHlTdiiXYaoSZdSTJ0+6d+9uaWl5//79gICAkiVLTp8+/e3bt3Ix5TJMVaKM+vbbb3V0dIKDg0NCQtavX//o0SN7e3seYM21mKpECvj+++/19PTu3r0bFRVVokQJXhE6N2OqEinA2dkZ5Soa2tra7du3Z6GamzFViZQhylVjY2M05BDlSkxVImWMGDEib968rVq1YqGay2nSWas9PDw8PT0PHDjAn1dlJXV42UMTrvgQERGh5r+dffXqVb4Esq+W8N+RV3zIXOKEgBrB3d0dG8xzqmax7H3Zz5w5w1/TZRLEa3h4uHyhSTk8AkDqS1zxAYWq6ooPUVFR8l8ufZbEV3xA4Y+Xl1d8UBxTldSUjY2Nh4eHgYGBn5/fypUrXV1dUVvxDJAZhBcQLyNeWEQqdlTIWXt7e7y2cjEpgalK6sjLywtvezMzs4iICJ74MZOorvjg7e2t5gesNQtTldQOklRc8QGTUxanmYpXfMgMTFVSO6ih8A5HucoPqbOAdcIVH7An4+/BlMJUJbWzdetWzP0dHR1lnzKZuIIOz02uFKYqqReemzxbWFlZiVeeMo6pSuqFqZotxMEWBqsiclSqtm/fXiuZzZs3y8UZ07lzZ/mI/zVhwgS5hnIWLVqERx42bJjsf+Di4oLxuXPnyn46fPPNN05OTrKTEmx/9+7dZUcNiIsOMFWzGFNVQTmtVu3SpQv+ZSTWqlWr3377DWF0584dudJnmT9/vnjA5cuXo7t3717RHTVqlFhBWdhgPz+/d+/eyX4Cf39/jMsOpbIfFZc3/yRZtmsJCwvDFlarVk32P8B/a4xjzy376YByIe0TDuzevdvY2Fh20kfs0iiDclqqFi1a1Oy/DAwM6tat6+Hhoa+vL1f6LPgXLB6wUqVK6NaqVUt0S5cuLVZQlniWw4cPiy6cOnXq6dOn1atXl31KkHw/OmbMGLks88XFxSENr1y5Ivvpc/XqVcSr7CQQqSo7pOFyxXFVhNGcOXOKFCmCNv7tnjx50tbWFlOemjVr7t+/X6zz5MmTAQMGlClTxsjIqHfv3g8ePBDjH5Vkit2sWTNvb280PD09Bw8evHjx4qZNmyLrsU58fLxYByVnvXr1dHV1sQGrVq0Sg0nkzZvXzs4u8eELvPFQyxQoUED28+Tx9fWtU6cO/q6GDRuidhaDKG/x1NgHlCpVytnZGW97MQ7peV6Nk3w/+sUXX8hl6qpx48aJ/8u+efNm+/btvIxgjpHTUjUqKgpVgMrt27flgkQmTpy4dOnSa9euNW/efODAgRh5//49AgtJunXr1j179sTExLRu3Rr/1sX6n23Xrl14ENSbISEh69atW7t2LQYxL+vXr9/IkSNPnz49evToYcOGbdiwQayfRNeuXbds2YJtE120MSLagJAdOnQoMh0PjnqtXbt258+fx/jMmTN//vnnH374YefOnS9evPDx8RHrp/95cwC87MWKFVuxYoXsJwSZ+F0mXhkTE5NChQpVrFhxwYIFYqlKkmn1lClT7O3tRRuvP/ZhhQsXxu4Kr97r16/x7wS7KCzCXmrZsmVopHO/1a1bt8SpGhgYqKenV79+fdnPk+fEiRPYPWN2VaNGDS8vr8T/BrDbMDQ07NChQ+IjWhcuXGjTpg3Gy5YtO2nSJNX+m7JFTktVxCLm5iopfpTUp08fvDHy58/v4OAgDiQdOXIEM0ekDP5lAxqXL19G7Ir1PxueAqmHRuXKla2srMRz/fTTTwg1lK5Vq1bF7ahRoxK/wRJr0aLF8+fPjx8/jjbmmJGRkW3bthWLYN68eShFUQ7jjYc3Et5UokbGm9DDw6N///5169b97bffUH2L9dP/vJolyX4UEHb58uVDpY+ME+tg5xocHIzXZNOmTVOnTp0+fTrmK3jp8CJcvHhRrJO2u3fvYgbTsWNH7MN++eUXJCZeWwMDA/wHwlI86ZAhQ9K/38Lj4D+o6h+Y2F+qjgAgLvGvpUGDBseOHXN3d8fMAzMejONf6VdffYW/KygoyMbGZuzYsWL9hw8fYj6E/9xHjx7FVuFJXVxcxCLKFjktVR0dHbFjV0mxXkCsiAbqDtFAhr58+bJ48eIYAWNjY+ztr1+/LpZ+tipVqqjeKomfa8aMGeKJYM6cOak9EUIZFbTIPlSm7du3x/piEeBxmjRpIjsJtRjeqP8kwFtODObNm1e1TvqfV7Mk2Y9CQEAAxhFAmHaI1ENsVatWDVUk/sv+/vvvyD6sNmbMGFSI4eHhCQ/zEXFxccjiadOmoVxF9YpC8saNG3LZB+nfbyGOW7Vqha1CG/9K8ScknoVgIlW9evW5c+ei4O3ZsycqA+xBMY79Jf49IGRRrmLj8QeK9VEmm5ubz5o1C/tX7HcXLlyYM/aXmitXHFdNIvGhSQFTrS+++ALBqoJ/65/0gawK7itbKT0R4LlQeohnAcT3qVOn5LJkVFNFUc6IQQFbKFsJtLW1Me1FjMr+BxgXjU96Xg2SZD8KSCKMI7Ywzf/rr7/Q3rhxIwpVNFADYjeDag5R1ahRo9jY2H8fIh3Kly8/cOBAVKPYM6HSVB3FTuyT9luq/7IofvHfAsWmGIfk+0tE/+vXry9duqTaXwL+FtHA+ocPH5bPWrhwly5dUL0+ffpULKWslxtTNTkUBZjiqb5WgjIE9ciTJ09E96NUp6VAZXT16lXRTg2eC1M52cmTB+9DzChlJxnM6/EO2b59+7lz5/BmlqMJUBBhVis7CdNDlGNGRkYlSpRQ/fTw3bt3mEWK9ic9bw6ASt/W1hZl4L179/Ai9O3bF4Nr165Fsblu3Tqk5IoVK/BaiZVTg92PaJw/fx6VIOpBPOzEiRNT3ON+0n4L2xYaGnrz5k3sLzGpV+38ADsG2UqARRh5+/Ztkl1m4v1lr1695LO+fImyGutjUCylrMdU/RcSp127dn369Dlx4gSix8HBISYmpmjRonJxmkxNTTHlRPBFRkYOGzYsxfo0MUwS16xZg2kaJuy4/f7779P4shSqLYSps7NzixYtMG2UowlcXV0XLVrk6+t77do1vNtRRolvzmLcw8MDwXHhwgXcEaEs1v+k580Zunfvjv8uqEwxYS9XrhxGUD/ixUGQDRkypEqVKikWdBhUfU34zJkzouHj49OgQYODBw9i6o1CMsXTO33Sfgv/ulBsYkv8/PySzEKS7y9NTExQhGKvmfin+qrnwvNifcSu6G7btm3EiBGiTdkit6dqhQoVRAMxhH+1mD2hiMA7cP369WL8o4YPH96pU6fevXu3bt0ak0oEWYoVkK6ubsmSJdFo2LAh3kgolOrWrbtkyRIknXWa14PCVPHWrVtJ3njw1VdfIRx//PFHCwsLzCV37NiBBsbHjRuHYMUMF7NFvNMWLFggfjbzqc+rKZJ/WqWad4svckybNk1M/wH/Ffbt24e5COIJ9R2m1ShCcSuWAl4rzFFmz56N19zLywtTBDGOOyJhz549i/Xx2h46dAg7M+x6xXFztF+9evWp+y38l/35558fPXqEXaYcSjB06FDxLHicTZs2IZ3F7xpcXFyQmPhzLl68iB0qynCxPooA7AnwD+/SpUtYAXcX/9Io2/x7IEpD8LpV2SKLX/ZPejrMMP79R/xftWrVkovfv0eeot5H/IkuJt3169fX0dExMzNbu3Yt9i4IPoTR+PHjsZcS66CYLV68uPj61MaNG7/77jsMIruxu9XT08NuePLkyYGBgebm5qtWrcIiJycnPCCKWbRRGmPfhi7qR+yn/324/8IEAlt4//59tHGLWXzfvn3FIuwLsXsW7WPHjjVu3BhPh4J67ty5qJ3FOHaftWvXxuweOwzsHjp37izGkb8YwWymbNmyU6ZMwd4Ug5hC4Q8RK3yUeNlxK/uUAUxV+gh1TlVSClNVQTyuSkSkJKYqEZGSmKpEREpiqhIRKYmpSkSkJKYqaaQnT55oa2svWrRI9vPkmTRpkpaWljhxl9CqVavEP/FMAos+elWF2bNn4zGTEN8L/iTiNKxh/z2nKuVUTFXSSEWLFq1Vq1bi3yDt27cPt3v27BHd9+/fnzhxonnz5mh/+eWXgwcPRmP37t2fepbxL7744t9TYSeS/l+IKMLS0nLp0qVo/P3334jmNWvWiHFSW0xV0lRWVlaqsxw8ffr05MmT7dq1U6XqpUuXMChS9dtvv+3SpYsY/1QFChT491TYiVSpUkUuy1rYkXh4eNSpU0f2SV0xVUlTITFRvj169AjtoKCgYsWKubi4HDx4UFz+ICQkJF++fI0aNUJ727ZtV69exW2HDh3u37+fP3/+KwnXRHn16tWgQYOMjY1RkM6fPx8j6YeY/vrrr2Un4VToCFw0tiQ7ubVYQXj8+DHqzcjISNFFfW1kZCTaFy5caNGihb6+PkawnWKd+vXrox53dnbu27cvxpGq4gFxO27cuPLlyyNqO3XqpDotoY2NzcqVK0eMGFG7dm38UeKUu5TFmKqkqUQdivTELeIJkYTq9e3bt0ePHhXjiCRxrn4BObhz506EXXx8vDjH7qxZs+rVq4c1ka2urq6qsEsM+SVOL6By9+5djItTt6guGLFp0yaEbIontxYrfFSvXr2wtai1/fz88DjipNQowLFjWLx4cZKJ/5gxY9avX79kyZIDBw7gXvjDsYcQi2bMmNG/f//z58//+OOPbm5uvMBf1mOqkqYqWbIkwlEcBECqtmzZEhVikyZNxEEA5JqI3TS0adNm+PDhFSpUcHd3RwGbYgAh4P49FXYiU6dOxTgy+vnz54cOHUL73LlzqJqRp+k5uXWKsDNAFC5atKhhw4bW1tZI2DTuiABFni5YsKBt27YokFGcvnjxArEuljZu3FhU6NgevCAp7iooUzFVSYOhRsME+eHDh2L6jJFWrVohVZEyGMFSsVpqVJ/m582bN7VTOJqamoofd6uI8/sZGBi0bt1aXMRl48aNeF7MuNNzcusUYQNEXTl//vx+/fqhiJYLUoLARQWtOrM1ohN/iDimAaIMhzT+KMpUTFXSYKhGjx8/jhg1MTERJ3VE0p0+ffqvv/569+5d4jPqpwh5JFuf5auvvhKn40OdKE42iHn3R09undjLD2fFjo2NRWE7ZMiQe/fu9e3bd9y4cWI8RUh22fpAO+FKEKLNJM12TFXSYKhGkUfe3t6Y/ouRunXrGhoazpw5E1PjJOf5Vpytre3du3fXrFlz69YtcSnW9JzcGlTjqrNi79+/HxUoQhlb3r59+ySfcSWBihiprfpWGaIZj1OtWjXRpWynSakqzr4cGhoqupQ1xAsuXnx1U7ZsWUTMiRMnVKmKqq1FixYoYFM8qIqlT58+vXPnjurM+R+V/NMqEHc3MjLC87q6unbt2lV8LJbaya0THulfuIu+vv6MGTOuX7++c+fOVR+uVok7Pn78OCAgICIiYsmSJdhPPHjwQFx3HdscHh6e+BJbOjo6qGpHjRp14MABbIyTkxPq0+7du8vFlN00KVXNzc1xy1TNYsgIFH3qmaogDp4m/g1V69atcZtiqjZu3Lh69eqVK1dO56VVIfmnVaAqNpFl//zzj+paA9999x2K5aZNm9rZ2eXLl2/fvn2RkZF//vmnWAqISF9f31OnTtWrV2/+/PmrV68W/6qRzmPHjkU+otQ9fPjwkSNHKlasOHv2bCz6+uuvly1bluRi1HPnzkV1jPXxXNhPBAUFIWrlskRKlChRpEgR2aEsIw7AawpsMP4Vyg5lPpE+SC7Zz3w8a3W24FmrFaRhx1XFlSm9vLxknzIZqiHcOjo6ii4RfZSGperKlSsxG3Vzc+NxgCyAvVdgYCAKVaYqUfppWKoaGhoiWNFADcVgzVT+/v6enp7Yh4kXnIjSScNSFezs7BwcHBCpFhYWeNvLUVJOdHS0fYL3798jUtX2cyoi9aSFd45sahRUUpiWxsTEmCfAOz9nXN0+GyFMsa8CzPrRFj+FxGsrF2cVDw8P7CwPHDjA/6BZSbzs7u7uaMgh+mwJn1lppKioKBSt8s8g5WDWn42fBavhdwAS/340X758devWnTFjhuoa/TkDvwOgIE2tVRMTFZaan5snLCxMX1//yy+/lH21hPIQVX/2TvnVsFadPXv2okWLxNdOY2NjQ0JCsJGdO3dO+wTScXFxhQoVunz5suqH+eqMtaqSRLhSZkOk1qxZU3YodepZq1aqVEl2Ehw5cgQbiXiV/ZSIU/MhVWVfvbFWVZDmfVqliX766ac3b97cv38/8c9sSHM1btzY0tLS19dXdJOfqTomJkb8hhW70mXLlqW4TsJdKQdiqmaF6dOnv3jx4vHjxxMnTpRDpOEQkeIUqCmeqdrAwOD58+dYGhYWNmTIkBTXSXgYyoGYqpkOhWp8fLxo3759m+VqzmBsbHzv3j000nOm6s8+mzVpIqZqphOFqr6+vp6eXnR09IQJE+QC0mSPHj0Sl2tNz5mqP/ts1qSJmKqZy9PTU1w8w8nJaezYsW3btr1586Y4gTxptPPnz4vzZKfnTNWfejZr0mhM1cz19ddfX7582dfXF4Vq2bJlAwICjhw50qpVK7mYNFNwcPDRo0fFCQDTc6bqdJ7NmnIGpmrmwtSvTJkyspOgdu3aSFjZIQ0RFxf379mqw8KOHz++YMGCdu3a9enTp2HDhliU2pmqtbS0sBTtV69effRs1moi639KlyMxVUm9iDd2YGCg6KqJW7duifNVo9JcsWLF2LFjVafxT+1M1QUKFHBycurZs+e6des+ejbrbCd+RJO9PwDJMXLCb6s0wuTJkytWrChOV0ppwNsbBb6trS2PPmclCwuL0NBQpoEiWKuSekG5ZGBggMmy7FPmEyfW+eiFvimdmKqkdhwdHVGx8gfpWUZMoezs7ESXMoipSmoHeWpiYuLp6YkCSg5RpvFPgELV1dVVDlHGMFVJ7fCKD1kGeYoXmVd8UBZTldSRtbW1u7s7IpVXfMgk0dHRbm5u9vb2aHh5efHTfwXxOwBZhN8B+AyBgYF2dnYxMTF4z4tzv/ICARmHVxW7K4iIiMiuKz7kbEzVLMJU/TyopFxdXX///XfZJ4Vg1o8Xlh8JZgamahZhqmaQqrySfbW0Y8eOSpUqqfnJ/1GZAqf8mYepmkWYqrmBs7Nz27ZtbW1tZZ9yJX5aRUSkJKYqEZGSmKpEREpiqhIRKYmpSkSkJKYqEZGSmKpEREpiqhIpxt/ff8uWLbJDuRVTlUgxcXFxL168kB3KrZiqRErijxWJqUpEpCSmKpFitLR4Yg1iqhIRKYqpSkSkJKYqkZJ4BICYqkSKMTQ0LFasmOxQbsVUJVJMly5dWrVqJTuUWzFViTJq06ZNe/bsQUP1HYAFCxb8/fffCQsp12GqEmXU/fv3u3XrZmlpee/evYMHD3755ZeTJk169eqVXEy5DFOVKKNGjhxZpEiR4ODg/fv3r1u37vbt29bW1jVr1pSLKZdhqtLHlS5dulatWm/evJH9BIULF96xY4fs5MmDTEG9ZmpqWqJEiXbt2v3xxx9yQe7g6empp6f34MGDqKio4sWLT5s2TS6g3IepSukSFhbm5eUlO8n88ssvzZo1MzAwwDqrV6+uV6+ek5PTgAED5OJcYNCgQfr6+qJdv379OnXqiHY2srCwmDJliuxklcePH2tpaUVGRsp+MnFxcVgB/5xkPydiqlK6WFlZeXh43Lp1S/YTuXHjhpubG/J0xYoVdnZ2bdq0mT59emBgoK+vb646LR7KVdTvRYsWnTlzphyiXImpSukycODA2rVrIz1lP5GffvqpevXqzs7Osp+gUaNGjo6OU6dOlf1cAOWqjo5OjRo1zM3N5RDlSkxVShdtbW1M8/39/Xft2iWHPggNDW3bti2mdbL/Qfv27THRi4+Pl/2cLjo6GpNu7GBkX228f//+hx9+MDEx0dXVxd7uxIkTckEi+fPn/+uvv9q1a1eyZElbW9s7d+707du3YsWKFSpUCAgIEOvcv3+/R48exsbG5cqVw070+fPnYvzChQs2NjYGBgb169c/ePCgGIQnT54MGDCgTJkyRkZGvXv3fvDggVyQ0zFVKb1Qgo0YMeKbb75J8p2hGzdu4B0rO4mUL18ekZrGIbacBLsWJMvevXt//fVXNJCwcoEaWL169cyZM+fOnXv48OFSpUohLuWC/1q0aJGfnx92hCEhIbVq1RozZszVq1dbtmw5evRoLEU0YzcZFRWF3Soe8NChQ5iLYPzp06fW1tZFixbdt2/fhAkTVFMWrN+5c2ck6datW/fs2RMTE9O6deskH3jmWPjjKQtMmjRpxYoVsqNp8FbEGwkNvDfQdnd3R7tQoULbt29HQ3wq8u96/4WlKGCfPXsm+zkXwsjQ0BDvJgcHBysrKzRMTU3PnDkjF2cT7AUnT56Mxrhx45CSb9++RfvevXubNm169+5dwir/L1++fIhL0e6ZQLQxiD8NDYRmwYIFHz58KMaRvPiPe/PmzYULF5YoUeLly5diHDsV/PkRERGIXR0dndjYWDGOfwYohy9evCh2yShvxXiOxFqVPoG+vv7PP/88a9as69evy6E8efCOTTzvU8EgwkVPT0/2cyhPT097e3sUp/PmzVu5cmVgYKCLiwtiBRUrunKlbIWI/OeffzCdR9V57dq1bt26JT9cA5jai0bhwoUTt0Xj8uXLVapUUY1jso8gRjF76dIlS0tL7GLFuNipANZH1BYvXhyPIB4QE5fE/2xyMKYqfZrevXs3adJkxIgR2CeLkW+//RZTy/Xr14uugDfbggULxo8fL/s5EZIUeerh4WFgYHDgwAFXV1cx7uXl5ePjg9fHyckpxc/3shgmE5GRkVOnTkXWYxbfqFEjTNvlsnRT/ecWkMva2tqY0efNm1cOJcCgaGAH/MUXXyBYVfAInTt3FktzNqYqfbJFixahIouLixNdzDRRr/Xt23fUqFGYMAYFBc2YMaNBgwZ4Aw8aNEisk/OIA6n+/v5mZmZoW1tbywUJHB0d8RKZmJggYbP9MKuvr++ePXv69euHuf+NGzfOnDmDbZPL0q1q1aqocx8/fiy6J0+exD+AaglCQkJU/xiOHDkiGjVr1rx79y5yXHTxvNgDPXnyRHRzNqYqfTK8kcQnGCqTJk3C+zY8PHzIkCGYYO7fv9/b23vz5s2qyiWHQZgiKxGmDg4OSChTU1O5IBHsbLACZsRYAdUi2nJBlgsLC3N2dt69ezdm5ZhSvHv37jO+qNCiRYvKlSv379//7NmzR48eHThwIFISuw2ENSpWjOMP3LlzJyr3fPnyYX2kart27fr06XPixAlELV6omJiYokWLikfL4VCWUxbQ6E+rKDEEh3jvzJs3Tw6lycXFBSsbGhqKwwJZRvVpFeb7SD1jY+PChQtjcMuWLWKFxBCFKD9FG4X2yJEjRRszD+wSRBu1J3aZxYoVw9Qeu088rBi/cOECSnVM+fHg2KGijTUxjhh1cnIqVaoU7oJ4FZ905YZPq3jxsiyCf98VK1bEPzLZJw2EiTz+C6JQNTAwwG2SWX8aVq5c6erqipTBLbJYjlIOxSMAROmCGW4aB1LTplaHWSmzMVWJPi49B1LTpj6HWSmzMVWJPiLJN1LFF/4/A+6ISFW3b7OS4piqRKlK7RupGaFu32YlxTFViVKWkQOpaeNh1pyNqUqUgowfSE1b9h5m/emnn/T19RcsWBAfH9+lS5fChQtfvnxZLstMueGU1cBUJUpKqQOpacvGw6zTpk2bNWvW4MGDg4ODAwICTp48Wbly5c6dO1taWso1kvntt98QiHfu3JH9T4GHXbp0qezkAkxVov+XGQdS05Yth1lfvHjRsGHDQoUKoYG/tGbNmnnz5h09evRff/0l10imbt26eFlUV5GhtPz7UwDKfPxtlfo7c+YMJuZ4U5iZmYWHh8vRLIGnFueotba2joqKkqPp9uTJk379+hkbGyMi7ezsHjx4gMFNmzaZmpqKFWDy5MlYhIb4RSliFA3xk2I0Lly4gF0IHkSsfPToURSYurq6NWrU2LhxI0ZQVuvp6Ymljx8/xj7giy++QLndq1ev+/fvi3E81IkTJ7p06YK/BXfct28fBuvVq4dxPFGfPn1UP6zy9/dHQMfFxYk7rlu3rmjRoq9fvxZdTcffVmWRCRMmxMbGYqIn+6Rmjh8//ssvvzx9+tTBwQH1YybN+tOAMhmpFxQUhCj08/MT+Z5OAwcODAkJWbhwIcIL83orK6tly5Zt3rwZ5Sd2D2KdKVOmIM7wyGjnz58fc3/k3e7du5Gkjx49wiAq5X/++WfVqlW4S/Xq1bF+586dN2zY8OOPP4aGhmKdTp06ibPlNm3aFK+Pp6cn7vX999/fvn379OnTiGYtLa3WrVv7+voWK1Zs1KhRAQEB4tkR0I6OjkOHDkWMokDGZlSoUAH7AGxh27ZtscJXX32Fu+SYowRM1SyCf3nTpk3Dv2bZJzWzd+9e8YkN5uOIADGYxby9vcUxh0/dhkaNGiEiFy1ahPb58+dRS6Lm/exUxTZcunQJixLu9+/pWZF6JUqUEKl6+PBhROHDhw9RyWIpagWUmWfPnkUQI1VVW47HR5iKeEmeqjVr1sRjIlixJ8Mj4MF37dqlOjerxsOfTUSARBBvCsSKHMoqmPWLMBLHc+Vouv3222+FCxdu2LDh1KlTr127JgZTOwIAqnOpoJwsXry4GFQdAWjVqpWHh4cYVFEdAfj111+RnghHFWz2tm3bsAiNo0ePJqz+XnyrQbQR+kuWLEEj8alV1qxZU7p06Xfv3v3xxx9lypQRlyrIGfhpFZGEXDtz5gxyLYu/Rqr6DsBnfzF2wIABt27dQvW3f/9+1IyoCuWCRF6+fClbHxMfH5/kXNSJpX066gIFCojGR3Xs2BE19fHjxzds2NCrV6+cdNJIpirR/zM3N0fGId2y7GukqifKyBdjPT09Hzx4gPk+UhUl6rJly8TZ/nGLYlCsgx2GaHxU1apVE1+HtX///piny45yp6PG3qtFixa+vr6Y+/fu3VuO5ghMVaL/MDQ0FBmXBV8j9fb2FkVxBr8Yu3PnTjc3t+DgYETn9u3by5Urh4oSAY2wmz17NspYVN/nzp2Ta3+MuKbDnDlzLl++jDtihv6///1PLvus01GjDg0PD4+NjZX9D7p27bp06VJsrfieQM4hDgQQURKZepg1gwdSk7h48SLqPiQpHq1169YIUDHu4eFRvHjxUqVKDRs2bOPGjd99950YT/u4KuzZswdJJ75ZhRk6RhJ/syrF01ED/hzVqa+xZ6pQoYJoL1myxMjIaMCAAUlOWY36GoErLtmbk/A7AESpEkc5ESK4VV2eOuNQBWPWjAc3MzPz9/f/vFl/DoAiGn87dglVq1aVQzkCjwAQpSozDrMqciA1B3jx4sVPP/3UoEGDHBap/xIlKxGlAQmINwtqVZ+MXXvKy8tLvO/Sec2rHCxfvnwGBganT5+W/RyERwCI0mXlypVOCZcdc/2sa09FR0e7ubnhQRAlmPV/xtencpi7d+8WL148/d/E0iBMVaL0+uzDrDyQmqvwuCpRen3eYVYeSM1tmKpEn+BTv82q1DdSSYMwVYk+GfLRx8cHWZnGSVHFUldXV/GNVDTkghzn8ePHWlpakZGRaD9//nzEiBFly5bFX92+ffsrV66IdXIVpirR50j7pAGqStZM6Wteqbnvv/8+MDDwjz/+2Ldv35s3b7p06aL6yWwukvBNACL6HFFRUchNvI9MTU0RsmIQlamY6Ts4OHzGKag1zj///IM/FjsStPE6rF27VoxfunQJ4yhXRTf3YK1K9PmSH2ZV8wOp2M527dphq/73v/9t3rwZM/e4uDiM379/v0ePHsbGxuXKlXN2dsZEXqyf2viFCxfwZ6JUr1+//sGDB8UgYPrftGlT0b579y4eH/cV3VxEpisRZYDqpAEgDqTKBeoEAVq+fPm+ffuePXt2w4YNRkZG2NpXr15hkm5ubt6qVasTJ04EBQXVqlXrq6++wvqpjcfExBQrVqxr164Y37RpU6lSpfA4olZVwX6levXqjo6Osp+bMFWJlHHmzJlChQphChyetde8Sr8//vijRIkSiFHRnT59ukjVffv2FSxYUHWSlJCQENSYN2/eTG184cKFeBxxZlX49ddfk6RqbGxs48aNmzRponquXIVHAIiUgbJu+PDh48ePV9tvpIaFhdWrVw9BKboIPtG4fPlylSpVVFN1TOrz5ct39erV1MYvXbpkaWkprgIAya+MsnLlysjIyD///FP1XLkKU5VIMQgRHR0d2VE/8fHxKDZlB2/+D6ffR3klGgLWwaI3b96kNp7kSgGqx1E5evRo06ZNxRGGXIipSpRbVK9e/fTp069fvxZd1Qn/q1ateu3atcePH4vuyZMn4+LiqlWrlto4hISEiI+54MiRI6Khsnjx4hxzwdTPwFQljfTgwQOUQuLEzyoooxAc7dq1Q7t9+/aorZJQfWP/2bNnmKojNVBaVq5c2cXFRZUdOViPHj1QVw4dOhRTeEzPlyxZgkGMtGjRAi9C//79z549izJz4MCB9vb2JiYmqY3369cPLzXGQ0NDd+7c6eHhkS9fPvEUwv79+wMDA2UnF0o4ukqkeRYtWoSgPH78uOy/f79w4cICBQqIL0giW7t06YK3fWJ37twRa3bo0AGR6u/vf/HixW3btllYWDRp0iTjl/lEUvv6+sqOWkKeWllZ6evr29jYHDhwwMDAQIzfvXu3W7duxYoV++KLL4YMGfL06dO0xy9cuGBtbY3HMTc3R4aijTXFIujVq5fqsgK5EFOVNBVCsF69euKi8xAdHV28ePGxY8eKLlI1ta/1iN9WHjt2TPbfv49IuLYdKjLZ/1xqnqr37t3bsWOH7Lx/jzKzRo0askPK4REA0lSYui5evDgkJGTt2rXozpgxA4XqlClTxNI0PHr0CLfiF0ECZrUouFCOyX4OFR8fjyn88uXLsQdCkT5x4kRUlHIZKYepShqsQYMGgwcPHjduHDLC29v7p59+0tPTk8vy5ImKigr7r5iYGIzXqVMHNVqPHj2GDRu2d+9ecYk6zIhR6ibcL8f68ssvN2/evHDhwtKlS6OWx5+c2qlhKCN41mrSbE+ePKlWrdrbt29r1qyZ+KeT7du3DwgIkJ0P1q1b17NnTzQeP368YMGCbdu2hYaGFixYEPmCaE7+vctPNWHCBOR1//79ZZ9yJdaqpNmKFi36ww8/IFuTX/Uk+XFVEalQrFgxDw+P06dPP3r0aNmyZQ8fPmzZsmWu/tialMNUJY1XuXJl3FaqVEl0P2rDhg2qw6+IV5SWISEh5cqV8/X1FYNEGcFUpVzn7du3mP4n/rQqb968JUuWzLW/BSJlMVUpx0r+adX169cxbmdn9+WXX9rY2KxevfrEiRP79+8fPHjwuXPnkvymgOjzMFUpx9q6dWut/7K3t8d44cKF9+7di1T19PRs3rw5wvTJkyeHDx+uXbu2uCNRRvA7AESK4XcACFirEhEpialKRKQkpioRkZKYqkRESmKqEhEpialKRKQkpioRkZKYqkRESmKqEhEpialKRKQkpioRkZKYqkRESmKqEhEpialKRKQkpioRkZKYqkRESmKqEhEpialKRKQkpipRRt27d0+2PoiJiXn16pXsUC7DVCXKqMWLF+vr68+bNw/t58+fjxs37ssvvwwICBBLKbfh1QCJMgqVqamp6du3b/Ply/fu3TtUqSVKlLh586ZcTLkMa1WijDIwMHB0dESVGhUVhYTNmzfv9OnT5TLKfVirEikgOjq6QoUKSFW0y5UrFxkZKcYpF2KtSqQAQ0PDr7/+WltbW0dHh4VqLsdalUgZKFdNTU0NDAxYqOZyTFXSGEFBQREJZF/9HDx40NjYuHr16rKvfpD7ZmZm5ubmsk+ZgKlK6s7T09Pf3z80NFT2SQnW1tYODg6Ojo6yT8phqpL6QpI6OTmJPLWyskKdhSKLdVZG4MUUzp49i66dnZ2Pj4+hoaFYSopgqpKaWrlyJSIVDVtbW7T5zldWREQECtWgoCC8sH5+fihd5QLKMKYqqSMUUxYWFgYGBshT1FNylJTm5eXl5uaGYA0PD+d+Syn8ZhWpI1Gl+vv7M1Izlaur67x586Kjo8ULTopgqpLa8fDwQK3q4uLCaWkWQLBaWVlhBwZyiDKGRwBI7RgZGWHuj2DlnDRrRERElC9fHtkaGBgohygDWKuSesE7HBNSc3NzRmqWMTU1NTExEd8KoIxjqpJ6EV/y59enshhecOzM1PkXFhqEqUrqRUxCmapZTLzgofyphRKYqqSOOP3PFkxVRTBViYiUxFQlIlISU5WISElMVSIiJTFViYiUxFQlIlISU5WISElMVSIiJTFVKedYtmxZ69atjYyMTExMHB0db9++LRdomjt37mhpaR05ckT2SaMwVSmHGDhw4NixY9u1a7dt27a5c+eGhYXZ2Ng8ffpULs4qu3fvLl26tOwk0r9//8qVK8vO5/rtt9+QtshctC0tLZcuXSrGSa0wVSknCAgI8PX1PXTo0HfffdesWbOvvvrqr7/+ioqK+vXXX+Uamez9+/d///237KSka9euo0aNkp3PVbduXQ8PD319fdkntcRUpZwAxWmvXr1q164t+wknaV2wYEHJkiVFF5lbp06dIkWKNGzYcO/evWLQ09Nz8ODBixcvbtq0adGiRZ2cnOLj40+fPo16UBWRz549K1SokL+//9u3b6dPn161alU9PT0rK6vjx4+LFVARL1u2zNzcXJTJHTp0uH//fv78+a9cuSJWEM6dO4egRyMoKAhFK3YArVq1MjY2btGixc2bN8U6H4XSe86cOfgr6tevHxwc7Ozs3LdvX4xfuHChTZs2hoaGZcuWnTRpEv4KsT5lC6Yq5QTILCSj7HzQu3fvfv36oeHn5zd06NBvvvkmJCSkS5cuiL/z58+LdXbt2vXmzZvDhw9j0bp169auXYt6sEKFClu3bhUr/Pnnn7q6usjKyZMnI5rnz5+PPG3UqBHCNDw8XKzj7u7es2dP3AUPvnPnzlKlSiHXkL9iaXIPHz7EQ+Gpr127hqDE3eWCdDt58iS2AfuDNWvW4NHwt2Ozjx49+ttvv23YsMHFxUWuR9mBqUoaLy4uDslSpkwZ2U9m3rx5KOtQltaoUQOlHMo6b29vsQhFJdIWDdSPqEDFCUa/+uorVapu2rQJiamtre3l5bV06dK2bdviQWbPno3KNyAgQKzTrFmziRMnYlx0PwpJis3AU6O6xHNl8KymolKeNWsWNgCbt3Dhws2bN8tllB2YqqTxChYsaGBg8OjRI9n/4NWrV48fP0bj8uXLTZo0EYPQuHFj1fS8SpUqmO+LduHChUWje/fuR44c+eeff2JjYxGd/fv3R/Dh0VDkYh0BFev169fF+omPPKQHNtjU1FS08VCi8dnw16HWFlsFqJexj8n6j+lIhalKOUG1atVUBzpVpkyZggBFI8nF2VB4YtYv2gUKFBCNxOrXr//ll19u3759x44dX3zxhaWlpfiA6MKFCy8/ePv27dy5c8X6Ojo6opFOqFJlSwnYtl69esnNevkSlTv+Xn6ilY2YqpQTjBgxwsfH59q1a7KfJ8+LFy82bNjQunVrtKtWrRocHCzGAXUoUlh2UiEOAmD6j0IV3RIlShgbG6u+QBofH+/g4HDo0CHRzV41a9bEX4eUF91t27bh1RBtyhZMVcoJ+vbt27Jly0aNGs2fP//YsWMoMzFbR+H2/fffY6mrq+uiRYt8fX0Ru7Nmzdq9e/dHv+Qkvpu1a9cu8XkXjB49evz48ahez58/P3LkyJ07d6Z4IBWFMGbfd+7cUcXcZ7tx40ZYIk+ePJELEuCJwsPDY2Njke94Rmdn50uXLiFShw4dqvrmA2ULpirlBIiYP//8c8KECahP27Zti2KtbNmyx48fR42JpYjIhQsX/vjjjxYWFps3b0YyoiHumJiurq4qjxo2bFi8eHEzM7OKFSuKkTFjxiCLEdDisCyiuVixYmJRYlhavXr1ypUrq74hkLZ8+fKVK1dOdv7r66+/rpXIH3/8IRckwNJly5a5uLjo6ekdPnwYT2dpaYk/fPDgwZMnT5YrUbZ4T6ROxNeMDhw4IPuUJcTLjlvZpwxgrUpEpCSmKhGRkpiqRERKYqoSESmJqUpEpCSmKlFSYWFhWlpayX8p4Ofnh/HOnTvLfjps3ry5fPnyspOSuLg4PCaeUfZJ8zFViVJ29erVJGEnUlV2iFLBVCVKWePGjROf/OnNmzfbt28XJxYgSgNTlShl3bp1S5yqgYGBenp69evXl/08eU6cONGsWTN9ff0aNWp4eXm9/3AOly1btpiZmRkaGnbo0EFcDUXguaVzCaYqUco6dux45coV1RlbkJVdu3ZVHQFAXFpZWTVo0ODYsWPu7u6enp6LFy/G+JEjR7766is7O7ugoCAbG5uxY8eK9Xlu6dyDqUqUMgMDg1atWiFM0UYdunXrVqSqWARLly6tXr363Llza9as2bNnzwkTJsybNw/jKFo7d+6MkEW5OmbMGCSsWJ/nls49mKpEqVIdBAgJCcGEPfFFXJKfCTs8PPz169eXLl1CiSpH8+RBPSsaPLd07sFUJUqVra1taGjozZs3UbFiUq+t/f/vF9VRVAGLMPL27du8efPKoQSqu/Dc0rkHU5UoVUWLFkWxiUj18/NLPP2H5GfCNjExQRFarVq1oKAgOZowLho8t3TuwVQlSku3bt1+/vnnR48etWjRQg4lGDp06Pnz5ydMmHDlypVNmzbNmDHDzc0N4y4uLkjMadOmXbx4cdGiRaqrCvLc0rkHU5UoLfb29nfu3OnUqVOSK1x9+eWXBw4cOHjwYP369SdNmjRlyhRxrdbGjRtv3Lhxw4YNlpaWiFS0xbUCeW7pXOQ9kTrhWauzBc9arSDWqkRESmKqEhEpialKRKQkpioRkZKYqkRESmKqEpFkaGgoW5QBTFVSL6amprgNDQ0VXcoa0dHRuDU3NxddygimKqkXkaoRERGiS1lD7Masra1FlzKCqUrqRbyxWatmsaCgIDMzM9mhjGGqktqxsrLCmzwwMFD2KZN5eXnhltN/pWi9/+8JzYiyHQpVCwsLU1PTM2fO8POTzBYREYFXGzmABl9tRbBWJbWDosnd3R1vcnEWKMo80dHR9vb2uF25ciUjVSmsVUlNIVvPnj2LWx8fH05OM0NgYKCTkxP2Xra2tv7+/nKUMoy1KqkpvOfFqfgxP0XRGhQUJL79QxmEGN26dSvy1MbGBm1MCxipymKtSmoNb3hHR8eYmBjRxSyVdWtGYC+l2jmZmZlh4s/XU3FMVVJ3SAHUrYgD3KK2ioyMlAvo05mYmCBGwdraGrc8lpoZmKpEinF2dm7btq2tra3sU67E46pEREpiqhIRKYmpSkSkJKYqEZGSmKpEREpiqhIRKYmpSkSkJKYqEZGSmKpEREpiqhIRKYmpSqSY7du3//nnn7JDuRVTlUgxz58/f/r0qexQbsVUJSJSElOViEhJTFUiIiUxVYmIlMRUJVJMp06d7O3tZYdyK6YqkWJ0dXV1dHRkh3IrpioRkZKYqkRESmKqEmVUQEDAqVOnZCfBmjVr/vnnH9mhXIapSpRRx44da926dZcuXaKioo4cOVKtWjVnZ+cHDx7IxZTL8MrVRArQ19ePjY0tUaJEfHz8kydPOnbsuH37drmMchnWqkQKGDduXN68eVGfIlKLFi06e/ZsuYByH9aqRMpAufrs2TM0OnXqxDNX5WasVYmUMXbs2Hz58qFQnTVrlhyiXIm1KpFiChcu3KpVKxaquRxTlTRAdHT02bNnAwMDQ0ND0Zaj6ufp06cFE8i++jE1NTVPYGZmZmhoKEdJUUxVUmsRERFOTk7IU9kn5djZ2fn4+DBbFcdUJfXl7e3t4eGB4hSFFSJAFFmotuRi+nQo9gV/f//IyEhEqp+fn7W1tVxMikCqEqkhR0dH/Ps0MDBAPSWHSFHu7u4iBObNmyeHSAmsVUkdoZKyt7dHiYoGi9PMg6IVkwAUrWfOnME8QI5SxjBVSe1gyl++fHn8y8R7npGa2QIDA21sbBCpCFY5RBnD76uS2sHcH8Hq4eHBSM0C1tbWLi4u2IG5urrKIcoY1qqkdrS0tDD3x/tc9imTYR9mZGRkZWXF71oogrUqqRcRpjzGl5UMDQ2xGwsKCpJ9yhimKqmXiIgI3HLun8XEbozzA0UwVUm9iDc2v0GZxcRujKmqCKYqaYD27dtrfVCkSBFkrr+/v1z26SZMmNC9e3fZ+Sxr1qzJnz+/7Chh0aJF+NOGDRsm+x+4uLhgfO7cubKfDps3by5fvrzspGT37t3Gxsay819iokAZxFQlzWBvb49KCrZs2WJhYdGtW7elS5fKZWrjt99+QwjeuXMnLi4OjStXrsgF6YD1/fz83r17J/sJsPPAuOyQhmCqkmYoVqyYWYLWrVvPmzdv6tSpkydPfvHihVysHurWrevh4aGvry/7n6JSpUq4PXz4sOjCqVOnnj59Wr16ddknDcFUJY00cuTI2NjYnTt3ii5qunr16unq6tasWXPVqlVisH379kuWLBk4cGDZsmWrVq26YMECMZ7YiRMnmjVrhhysUaOGl5fX+/fvHz9+nC9fvpCQELHCvXv38ubNe/r0adFNG0Jwzpw5qDexJehiY5YtW4ZGipuXBJ7Fzs4O83fZz5MHpWvnzp0LFCgg+yltrRhH/Y79jaGhYYcOHVApi0G4cOFCmzZtMI5XYNKkSfHx8XIBZSamKmkkJIuJicmNGzfQ3r17d79+/ZCzyL7Ro0cPGzZsw4YNYrWJEydaW1vfvHlz5cqVnp6eSRINAWRlZdWgQYNjx465u7tjhcWLF6MoxqDquC1iDlUkilDRTQ8DA4Pnz5+jERYWNmTIkDQ2L4muXbsiHxNnJUZEG1LcWowfOXLkq6++QiIHBQXZ2NiMHTtWrP/w4cOmTZtiy48ePfrbb7/hSV1cXMQiylRMVdJUxsbGKCTR+Omnn5BWTk5OKEhxO2rUKFXFhwqxf//+2tralpaWyJT58+eLcWHp0qWYX8+dOxclZM+ePSdMmDBv3jyM29vbo04U6yCM+vTpI9qfJ43NS6JFixaI4+PHj6N95cqVyMjItm3bikWQ2taiaEVJi5BFuTpmzBgkrFgfZbK5ufmsWbNQ2OJxFi5cmNrzkrKYqqSpHj16VLp0aTQuX748Y8aMwh9gDn79+nWxTuIaEwmLNWUnAbpNmjSRnTx5GjduHB4e/vr1a9R9V69eRa7dvXsXlWDv3r3lGp8ljc1LIn/+/MhHkX2I9fbt22N9sQhS29pLly6hRJWjefKgnhUNrH/48GHxpNClSxdUr0+fPhVLKfMwVUkjPXv2DKVchQoV0NbX18dc+OUH8fHxp06dEqsl/kgd40l+n52ki5IWI2/fvi1btiwm2v7+/ps2bbKwsKhSpYpc47OksXnJdevWTaRqkuk/pLa1efPmlUMJMC4aeN5evXrJZ335Mi4uDutjUCylzMNUJY20aNEiPT09VHNoY0aMilKMAwrDX375RbQTf6QeGBiY5PN0TMmDg4NlJ+EApYmJCco6tO3t7ZGqmP5nsFCFNDYvuTZt2qCi3L59+7lz5zp27ChHE6S2tdWqVUv8Y1PVc+F5sT5iV3S3bds2YsQI0aZMxVQlzfDkyZOwBAjHMWPGTJo0adq0aeKj9tGjR69Zs2bhwoWYs+P2+++/V6VnSEgI1rx48eKSJUuQZUk+rhk6dOj58+cnTJiAO6IsRd65ubmJRagTcV+kUs+ePcVIEqj7xPaooBiUyxK+fIrba9euvXr1Ko3NS65QoUIIU2dn5xYtWhgYGMjRBKltLf4oJCZeDfyZ2Nls3bpVrO/g4ID5Ph7q0qVLWAF3L1mypFhEmQv/OIjUhzhB/YEDB2Q/Qbt27cQ/V0CSNmvWzM/PTy5LgOIOU3UdHR0UaOvWrRODuBcSDbNgIyOjSpUqzZ8/X4yPHz/+q6++Eu1jx441btwYZS+m+XPnzn337p0Yh1q1allZWcnOf61evVpuTSIXLlxA4uOhxDpOTk7YHnEhgxQ3LzGkLUpO0RbfEPj1119F19zcfM6cOaKd2tZu3ry5du3amN23bt163759nTt3FuPIX4wgncuWLTtlyhTUrRgMCAgoXry4WEFFvOy4lX3KAKYqqZcUU/XzIFVRwcnOp0MQL126VHZyOqaqgngEgCip169fo2C8d++e6ltKROnHVCVKqmPHjv369cMUu2jRonKIKN2YqpRj7dq1a9KkSbLzKTZu3PjgwYOhQ4fKPtGnYKoSJWVoaGhkZCQ7RJ+IqUpEpCSmKuVGQUFBRYoUkZ3P8uDBg2HDhpmbm+vp6VWvXn3cuHFPnjyRyxS1+WNnoSZ1w1QlDWZpaZn+c1d/xpmkU3P8+PE6depcuHDh22+//euvv8aMGbN169ZmzZpFR0fLNTKB6pTYsk/qiqlK9Gnevn07ePDg5s2bo+D9+uuvGzduPGDAgKNHj0ZFRXl5ecmVPgty//bt27KTTEZOiU1ZialKmqp+/frBwcHOzs59+/ZFN7UzOgsxMTFJziQN+/btE1P4Fi1a3Lp1Swx+9EzPO3bsuHjx4rx58xKf1qRo0aIoV/E4aD9+/BhFZWRkpFiEZ1F99oUHxzrYSIx06NBBtQ7W37VrV6lSpTw9PdFN8SzU4pTY4sBFGo9z8uRJW1tbU1NT/KX79+8X45SlxI8BiNTEJ/22qlGjRkuWLEEDJV7hwoUxH0fcrFu3Dnm0cOFCsY7Kq1ev8MiXL19GOzAwUFtb28rK6ty5cwcPHhRnPsX4gwcPDAwMxo0bFxYWFhAQUKlSpeHDhyfc+/9NmzYN68tOSv755x88UUREhOju3bsX2yPaSLpOnTphZ4A/ELnZo0cPMY71sTNYtWoV/pDDhw8jHL///vvQ0NAff/yxYMGCiEisk/jnsGk8TuvWre/du/f69ethw4aJO6YHf1ulINaqlBOkdkbnNLx7927BggW1a9dGhduvX7/w8HAMpudMzygeE5+mRFweVUj7E7C3b9/2798f6zds2NDa2rpXr17iWgbCiBEjsBllypRJ7SzUKmk/Tp8+fVDz5s+f38HBgddMzRZMVcoJUjujs+ynBLlTq1Yt0RZn/4P0nOkZBaBqxg0IcXHx1+XLl8uhVOTNm9fNzQ1JN3/+fAQoslsuSIB8F43UzkKtkvbjoI4WDWy/aFAWY6pSToBpl2wlUJ3RWfZTgpk1qkvZ+UA/HWd6RhbfunVL9V2C4sWLo6iE1K61h8cRjdjYWNTFQ4YMwQy9b9++48aNE+OCjo6OaKR2FmqVtB8n8dUDKVswVSknSOP805+kZjrO9NyuXTus9t133yWO0RcvXvz888+yk0D1LaszZ86Ixv79+zFVP3/+/MyZM9u3b59aKZ3aWahV0vk4lF2YqqTBUMdhpo/aLY3zT6uIylScSVqMJJeeMz3jSZcuXXr06FHMzVetWhUSEoLb+vXro1wVKxgZGaG8xTZcv359586dWCrGdXV1Hz9+HBAQgMn7kiVLvL29Hzx4kPyrVKmdhVolnY9D2ebfj6yI1MYnfQcAmYIIGzBgANppnH9aRXUm6cSfp8OcOXOsra1FO8UzPSeHRMPsu2LFitiAVq1abdmyBWva2tqKpf7+/liEbG3bti1iV/XgmK0XK1bM2NgY90VoYnzkyJEYx5988uRJsQ6keBbqxNucnscJDQ2tUKGCaH8UvwOgIKYqqZdPSlVSClNVQTwCQESkJKYqEZGSmKpEREpiqhIRKYmpSkSkJKYqUVpCQ0O1tLQqVqwo+4ravXu3sbGx7FBOwVQlSsv69euLFCly48aNU6dOySGiNDFVidKyYcOG4cOHlylTBg05RJQmpipRqk6cOIEq9auvvurSpUviVA0KCqpcufKhQ4datWqFKXyLFi1u3rwpFu3bt69evXqGhoYdO3acN2+epaWlGP/oybApx2CqEqVq3bp15cqV+9///odUjYiIQMjKBXnyPHz40NfXd9euXdeuXXv69Kn4bdKlS5fat2/fo0ePo0ePNmnSZPTo0aqVmzZtWrduXYz/9ttvCGgXFxexiHIepipRyt6/f79x48Zu3bqhjWq0SJEiictVJClKzvz586P8RDGLzMWgt7c3UnXcuHE1atSYOHFiy5YtxcrpORk25RhMVaKUoa68desWpvB37tx59OgRak+ErFyWcHpWU1NT0VadcjAsLCzJybNFIz0nw6Ycg6lKlLL169fjFtP5sgkCAgIiIyOPHz8ulqJKFY3E4uPjE58JW3XC6fScDJtyDKYqUQrevXuHylScXk949uyZjo5O2t8EqF69euKTZ6uOw6bnZNiUYzBViVIQFBR0//79r7/+Wvbz5NHT07O3t0fUImHlUDKjRo1CYnp5eV27dg23R48eFeVqek6GrQ5UxzQoI5iqpF7Mzc1xGxgYKLrZBdP/atWq/e9//5P9BAjZmzdvhoSEyP4H+fLlK1euHBoWFhabNm1avnx5o0aNzp49O336dPHTKSTy4cOHw8PDLS0tUaUOHjx48uTJCXdVF+LTNvHiUwZppbHjJcp6oaGhyCYUdytXrpRDmuPChQsvXrxo0KCB6I4bNy42NnbRokWiq87wmuOVZxoogrUqqRdRLqHQE13NEhYW1rFjRxTaCNM9e/YsW7asX79+cpkai46ORqQmv0Q2fR6mKqkdFKp4k3t5ecm+5ujZs+fo0aMdHR0x8R85cuRPP/2k+m2VOhNXTrS2thZdyiAeASC1g9LJ1NQ0JibmzJkzPNKX2fz9/e3t7c3MzLAnk0OUMaxVSe0YGhqKg6pOTk7iUxTKJIGBgXiR0dDEo9hqi6lK6sjOzk4cB7CwsPD29pajpChPT08bGxvMDObNm8c5gYJ4BIDUFyanjo6OMTExeM9bW1vjll+ozDjsqzADwGuLWxMTE1SpPKKqLKYqqTW88xGsQUFBsk/KcXFx8fDwMDQ0lH1SCFOVNENgYCCKLFFnySH6dKLeF7W/HCKlMVWJiJTET6uI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STJ8//AUAdjE4BUaQ3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5807968" y="1363552"/>
            <a:ext cx="4979632" cy="2640781"/>
          </a:xfrm>
          <a:prstGeom prst="rect">
            <a:avLst/>
          </a:prstGeo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6312024" y="4293096"/>
            <a:ext cx="5136060" cy="2125315"/>
          </a:xfrm>
          <a:prstGeom prst="rect">
            <a:avLst/>
          </a:prstGeom>
        </p:spPr>
      </p:pic>
      <p:sp>
        <p:nvSpPr>
          <p:cNvPr id="5" name="Footer Placeholder 4">
            <a:extLst>
              <a:ext uri="{FF2B5EF4-FFF2-40B4-BE49-F238E27FC236}">
                <a16:creationId xmlns:a16="http://schemas.microsoft.com/office/drawing/2014/main" id="{ACA6559B-C5E6-4571-B5AF-676A73135234}"/>
              </a:ext>
            </a:extLst>
          </p:cNvPr>
          <p:cNvSpPr>
            <a:spLocks noGrp="1"/>
          </p:cNvSpPr>
          <p:nvPr>
            <p:ph type="ftr" sz="quarter" idx="11"/>
          </p:nvPr>
        </p:nvSpPr>
        <p:spPr/>
        <p:txBody>
          <a:bodyPr/>
          <a:lstStyle/>
          <a:p>
            <a:r>
              <a:rPr lang="en-GB"/>
              <a:t>The Responsible AI Forum, Munich, 7 December 2021</a:t>
            </a:r>
            <a:endParaRPr lang="en-GB" dirty="0"/>
          </a:p>
        </p:txBody>
      </p:sp>
      <p:sp>
        <p:nvSpPr>
          <p:cNvPr id="7" name="Arrow: Right 6">
            <a:extLst>
              <a:ext uri="{FF2B5EF4-FFF2-40B4-BE49-F238E27FC236}">
                <a16:creationId xmlns:a16="http://schemas.microsoft.com/office/drawing/2014/main" id="{5EB38D45-A7F5-4845-B98C-0D8314EAC61D}"/>
              </a:ext>
            </a:extLst>
          </p:cNvPr>
          <p:cNvSpPr/>
          <p:nvPr/>
        </p:nvSpPr>
        <p:spPr>
          <a:xfrm>
            <a:off x="3575720" y="2084823"/>
            <a:ext cx="20162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FF18782-D1A4-4728-B6D1-B521781367FD}"/>
              </a:ext>
            </a:extLst>
          </p:cNvPr>
          <p:cNvSpPr/>
          <p:nvPr/>
        </p:nvSpPr>
        <p:spPr>
          <a:xfrm rot="3033925">
            <a:off x="4502057" y="4127952"/>
            <a:ext cx="20162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40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58A1-6202-436B-8644-5580C5868B73}"/>
              </a:ext>
            </a:extLst>
          </p:cNvPr>
          <p:cNvSpPr>
            <a:spLocks noGrp="1"/>
          </p:cNvSpPr>
          <p:nvPr>
            <p:ph type="title"/>
          </p:nvPr>
        </p:nvSpPr>
        <p:spPr/>
        <p:txBody>
          <a:bodyPr/>
          <a:lstStyle/>
          <a:p>
            <a:r>
              <a:rPr lang="en-US" dirty="0">
                <a:latin typeface="DejaVuSans"/>
              </a:rPr>
              <a:t>Training Process</a:t>
            </a:r>
            <a:endParaRPr lang="el-GR" dirty="0"/>
          </a:p>
        </p:txBody>
      </p:sp>
      <p:sp>
        <p:nvSpPr>
          <p:cNvPr id="6" name="Slide Number Placeholder 5">
            <a:extLst>
              <a:ext uri="{FF2B5EF4-FFF2-40B4-BE49-F238E27FC236}">
                <a16:creationId xmlns:a16="http://schemas.microsoft.com/office/drawing/2014/main" id="{4BA71C33-AE01-4776-AAEA-455C82E6A9E8}"/>
              </a:ext>
            </a:extLst>
          </p:cNvPr>
          <p:cNvSpPr>
            <a:spLocks noGrp="1"/>
          </p:cNvSpPr>
          <p:nvPr>
            <p:ph type="sldNum" sz="quarter" idx="12"/>
          </p:nvPr>
        </p:nvSpPr>
        <p:spPr>
          <a:xfrm>
            <a:off x="8610600" y="6356350"/>
            <a:ext cx="2743200" cy="365125"/>
          </a:xfrm>
          <a:prstGeom prst="rect">
            <a:avLst/>
          </a:prstGeom>
        </p:spPr>
        <p:txBody>
          <a:bodyPr/>
          <a:lstStyle>
            <a:lvl1pPr>
              <a:defRPr>
                <a:latin typeface="Candara" panose="020E0502030303020204" pitchFamily="34" charset="0"/>
              </a:defRPr>
            </a:lvl1pPr>
          </a:lstStyle>
          <a:p>
            <a:fld id="{9A313E6C-2E64-47DF-938C-E78B1CB23968}" type="slidenum">
              <a:rPr lang="el-GR" sz="1200"/>
              <a:pPr/>
              <a:t>9</a:t>
            </a:fld>
            <a:endParaRPr lang="el-GR" sz="1000" dirty="0"/>
          </a:p>
        </p:txBody>
      </p:sp>
      <p:sp>
        <p:nvSpPr>
          <p:cNvPr id="4" name="AutoShape 2" descr="data:image/png;base64,iVBORw0KGgoAAAANSUhEUgAAAccAAAOBCAIAAAALAPy9AAAAAXNSR0IArs4c6QAAAARnQU1BAACxjwv8YQUAAAAJcEhZcwAADsMAAA7DAcdvqGQAAJ5fSURBVHhe7d0HWBTX3gZwwQ5IUbFEI9i7gHpVbIC9Axq7BrCLRiCxlwCxJxrBFjVGDJbYQWPB2MAKVizYI2AvUUCxIJbvDee4H6GJMsAuvL/nuXvPOTO7O2zcd/5ndndG6/3793mIiEgh2vL/iYhICUxVIiIlMVWJiJTEVCUiUhJTlYhISUxVIiIlMVWJiJTEVCUiUhJTlYhISUxVIiIlMVWJiJTEVCUiUhJTlYhISTxnFVGG7Nu3b8uWLdevX4+Ojo6JiXn27JmRkZGhoSFuzczM+vXrV61aNbkq5Q5MVaLPcfny5bVr1/r7+z9+/FgOpaJGjRrdu3e3s7MrUaKEHKIcjalK9Gnu3r07b968jRs3xsfHy6F0MDY2Hj58eP/+/XV0dOQQ5VBMVaJP8NdffyEcX716JfufqFy5cr6+vpUrV5Z9yon4aRVRei1YsMDJyemzIxVu3rzZuXPnoKAg2aeciLUq0cdhsu/m5ubn5yf7GaOtrf3DDz8goGWfchamKtHHbdu2DRN/2VFCkSJFduzYUbFiRdmnHISpSvQRFy5csLW1zcjEP0WIVAQr4lX2KafgcVWitLx7927kyJGKRyr8/fff06ZNkx3KQZiqRGlZvXr1tWvXZEdpa9euvX37tuxQTsFUJUpVbGzsTz/9JDuZAIXw9OnTZYdyCqYqUap27Njx5MkT2ckc27Zte/DggexQjsBUJUpVYGCgbGWm3bt3yxblCExVopTFx8fv379fdjJTQECAbFGOwFQlStmJEydiY2NlJzPxp1Y5DFOVKGW3bt2SrcyXlc9FmY2pSpSyrPzO08OHD2WLNB9TlShlWZl0jx49ki3SfExVIiIlMVWJUpaVp+43NjaWLdJ8TFWilGVl0vHiKzkJU5UoZWXLlpWtzPfll1/KFmk+pipRyho0aJA/f37ZyUwWFhayRTkCU5UoZXp6eo0bN5adzGRraytblCMwVYlS1a5dO9nKTHZ2drJFOQJTlShVXbt2LVasmOxkji5duvALADkMU5UoVXp6eqNHj5adTKCtrT158mTZoZyCqUqUln79+lWtWlV2lNanT58yZcrIDuUUvBog0UfwaoD0SVirEn1ErVq1ZsyYITsKQZj6+PgwUnMkpirRx/Xs2XPAgAGyo4T58+ejVpUdyll4BIAovRYtWpTxolVPT2/58uXNmjWTfcpxmKpEn2DXrl0jR4787GOsZcuWXbt2LavUnI2pSvRp7t696+XltWHDhvj4eDmUDsbGxsOGDfv66691dHTkEOVQTFWiz4Fs9fHx+eOPP6KiouRQKqpUqdK3b99+/foVKlRIDlGOxlQlypADBw5s2rTp+vXrMTEx0dHRz549MzIyMjQ0xK2ZmRnCtFq1anJVyh2YqkSKiYiIQFl65MgR2adcid+sIiJSElOViEhJTFUiIiUxVYmIlMRUJSJSElOViEhJTFUiIiUxVYmIlMRUJSJSElOViEhJTFUiIiUxVYmIlMRUJSJSElOViEhJTFUiIiUxVYmIlMRUJVKMtrZ2/vz5ZYdyK6YqkWJevXqlpaUlO5RbMVWJMurixYvNmjU7ffr08+fPdXV1MXLo0KGlS5e+efNGrEC5Cq9bRaSA4sWL49bCwuLly5dRUVG3bt1ycHBYsGCBWEq5ClOVSAEzZ8709PSMj48vXLgwKlYjI6MnT57IZZTL8AgAkQJGjhypo6Pz7t07RKqent6cOXPkAsp9mKpECihSpEj37t3FR1VlypQZMGCAGKdciEcAiJRx+fLlZs2aoVzduHFjixYt5CjlPkxVIsU0atQob968R44ckX3KlZiqpO6io6ODgoJCP4iIiJAL6NOZm5ubmpri1tra2szMzNDQUC4g5TBVSa35+/s7OTkhWGWflINs9fHxwa3sk0L4aRWpKSQp8tTe3h4NFxeXAwcOhIeHowigDMLL6Ofn5+DggMLfwsLC09NTvuKkENaqpKbwhsfbHrPUlStXsp7KDIGBgY6OjpGRkXZ2dshZOUoZxlqV1JGHhwci1dbWFreM1ExibW0t9lv+CeQoZRhrVVI7YmZqYmKCBj9OyWx4kRGvWlpa4eHhfLUVwVqV1I6bmxtuMfHnmzwLYCqAmUF0dLSrq6scooxhrUpqB3WTlZVVYGCg7FPmw2uOeD1z5ozsUwawViX1IsKUx1KzGHZjoaGhskMZw1Ql9SK+5G9qaiq6lDXEbozzA0UwVUm9iFRlrZrFxCFslquKYKoSkcTfsCmCqUpEpCSmKhGRkpiqRERKYqoSESmJqUpEpCSmKhGRkpiqRERKYqpSLnLjxo0+ffqUK1dOT0+vTp063t7eb968kctSYmNjM3fuXNn5dLVr1/79999lJyWWlpaLFi2SnXT45ptvnJycZIfUFVOVcosnT55YWVnFxMSsWbMmODjYxcVl2rRpU6ZMkYuJFMJUpdxi+/btT58+3bJlS7NmzWrVqjVw4MA5c+YsXbpULiZSCFOVcotHjx7FxcU9e/ZM9vPksbe337hx49u3b9G+e/du165dixYtWrZsWXd3d9UZMl+9ejVo0CBjY+Mvvvhi/vz5YhB3mT59etWqVfX09FD/Hj9+XIxHRUX1798fK1epUiXx1D7xoQDcV0tL6+zZs6Kr4u/vX69ePV1d3Zo1a65atUoMvnv3ztPTs3z58qVKlXJ2dsb2i3FSZ0xVyi26dOmSN2/eOnXqIKdOnTqFwNLX12/ZsiUGkXStWrXKnz///v37Z8yYMXfu3OXLl4t7zZo1C2EXEhKCbHV1dY2MjMTg5MmTfX19EbLI00aNGtnY2ISHh2O8R48eeOR169atWLFi5cqVly9fTniMj9u9e3e/fv1Gjhx5+vTp0aNHDxs2bMOGDRifOXPmzz///MMPP+zcufPFixc+Pj5ifVJr2CcTqQ/UifhneeDAAdlXVFhYGAJLnGYQZamjo+ONGzcw7ufnZ2ho+Pz5c7EasmzChAloWFtbo4AVg2/evClQoEBgYGB8fHyhQoUSbyGCdfHixRcuXMDDIhbF4NWrV1GTIlvRrlWrlmiA+HwsNDQUbdxx4cKFaCDcRYEsjB8/HgGNRvHixZGqYhB3NDExwTaLrrLEy554G+izsValXKRGjRq//PIL6sq///573Lhxe/bsQa49efIEaWtubq6joyNWQ6ihYhVtCwsL0UBJi1RFIyIi4tWrV+3atSv8ASrW69evX7p0CcWvav3KlSuXLl1atD8KVS2eUT5c4cJz5szBA/6TAIWwWAcb0KRJE9EmdcZUpdwChRjm5qJdoUKFsWPHovBEbG3fvh3lJzJLLEoCGSdbHyA6cYvK9OUHb9++nTt3Lh4BxalYR9DWTuH9hfVlKxE8Jqpd8WiA7Tl16lTyTUrxAUnd8D8S5Rb3799ftGgRJmiynydPqVKlkFxGRkZVq1Y9d+6c6rMgb2/vgQMHinZyJUqUMDY2PnLkiOgiAR0cHA4dOlStWrWYmBjVx1Aoae/cuSPaoDp1aYrXhqpZs6bqAQF1K2pqbBieKygoSAy+e/fu2LFjok3qjKlK2enmzZuylfnc3NyQaLa2tihOUQlu27atY8eOlSpVatGiRdeuXTH9HzRo0MWLF/39/adNm1a7dm15t5SMHj16/PjxO3bsOH/+/MiRI3fu3FmjRo3q1au3adOmX79+yMETJ0707dtXT09PrG9qarp8+fKTJ08iuydMmJC8/sUDrlmzZuHChVeuXMHt999/j0fDuKurq4eHB0pslMbOzs4PHz4U65M6Y6pStkF1Zm5uPnjwYPEBemZDLYlnzJcv37Bhw5o2bYogq1Onzv79+3V1dQsWLIjG48ePGzdu/M033wwfPnzUqFHybikZM2YMVkDkYX3k4O7du4sVK4bx9evX4y/q3r17r169evToMWTIEDH+008/ie9gDRgwYObMmTY2NkmCtWHDhn5+fitWrKhbt+6SJUuQsNbW1hgfN24cngVBjLu8fft2wYIFvKKXBhAfWhFli3r16uXPn7906dJff/319evXMZKp3wGg1PA7AArSwv8S0pUoLffv34+NjRX/aNBN3hDtxCPJu6Ih2uIWk+KJEydGRUXlzZu3ePHiqMiMjY1RkSFVRbFGWcPDw8PT0xOpioYcos/FVKWPu3fvXp8+fd69e6eVACMpNv5dNdlI4q6qgVvVyOHDhzH1FiMGBgZNmjTZuXMnUzWLMVWV9G/9QJSmy5cvo4qUHUVNnz69YMGC+HdYrFixrl27XrlyhUcAsgWPACiIn1ZRtsG/P/HV9y5duqBi3bx5c5UqVeQyIo3FVKVsExoaamlpeeTIka1bt1arVk2OEmk4piplGwsLiz179tSoUUP2FdK5c2dxxBby5s1boUIFTGzTPjt1dnnx4kXdunVxGxkZKbc4gaGhYdu2bcPCwsRqISEhcsF/xcTEHDp0yMHBQaxGaoKpSjlQhw4dUAjDsWPHhg8fPn369Hnz5sll6mTmzJmtW7dWnX/A19cX2yxOW3X27NmOHTu+fv1aLIKdO3eKP0qlSJEizZo1O3fu3NGjR+VKpAaYqpQDFS1a1CxBgwYNxowZ07Nnz61bt8plCR4/fqz6CWl2efny5dKlS52dnWU/T54qVapgm1HCT548eePGjShgL126JJclnBpG/FEq4rQAI0eOzMhlYEhxTFXK+fT19THLRiMoKKh69erLli0rXbr0jh07MILysE6dOij6GjZsuHfv3oTV/7V8+fKaNWti3NraGsWgGEzxxNLv37//4YcfTExMMN6oUaMTJ06kNpgEgt7c3BzryP5/YceA0CxXrpzsp65Pnz4BAQGPHj2SfcpuTFXKyeLj4/ft27d27VrV+fTu3r27cuXK7du3d+7c2c/Pb+jQod98801ISEiXLl3atWt3/vx5rIP1MQf//vvvcV8jIyMsevPmTWonll69ejUm8qgWDx8+XKpUqb59+6Y2mMSePXuQzrKT4O+//w4LC7tw4QLyffjw4d9++y2eXS7Lk+fKlStYqnLt2jUxXrhwYYRvYGCg6FL2+/frVURpyrzvqyaX8e+rdurUSfzbVmnbti3m+1gkogeRJNZs1qwZkku0oX379gMHDkQDk+sZM2aIwXv37mE1RFhqJ5YeN25crVq13r59izZW3rRp07t371Ic/PduiaBGFufQgoiICLGpKgULFly6dKlYGhwcLEcTqVatmlgK+JPHjBkjO5+F31dVEGtVyoFUn1bBgwcPMEE2MDAQi/LlyydOBwXYWyQ+D7Q4VQriD+Noi0FUmgcPHqxUqVKKJ5bGCj179vznn38qVqyIAhbh261bNy0trRQHxQOqYMMqV64sOwmQnuJtGRsbO3v2bJTDa9askcsSTi0olgqJD7li8+7fvy87lN2YqpQDqT6tghIlSsjRBIUKFVIFHLJJNARtbW3M9JGqqDGTnzE6xRNLY9zCwiIyMnLq1KlIPVS7jRo1evr0aYqD4nFUkjx7Yrq6ui4uLi1atEjyIVtqsOXYbNmh7MZUpdyratWqiSfXR44cwbQaxWyFChVUny89e/asYcOG6KZ4Ymk0fH199+zZ069fP0zzb9y4cebMmcDAwBQHxR1VUAWrjo2mCEFZvHhx2UkTHif9V3OhzMZUpdzL1dV10aJFSECk0qxZs3bv3i1Oq+rm5jZ9+nQ/P79z586hZrx9+3aNGjUwl0/xxNJhYWHOzs647+XLl9evX48oxHiKgwnP+f/q16+fJFXFp1WAFEZqHzp0aNCgQXJZsk+rQFX/4nHwaKJN2S/hEA1RWhANmvVpFYpE2fkvFIx6enqyk2DFihUoQjHjRioFBATI0ffv582bV7lyZYw3b94cGScGt2/fjqm9jo4O7rJu3ToxiGjr37+/sbFx4cKFzc3Nt2zZktpgEmvXrm3durVoJ/m0CvVy06ZNsbViaYqfVgEKYSx9+fIlnuXBgwdi5c/DT6sUxFSlj9OsVNUUL168wAQ/yWdQnwE7Bjs7O9n5XExVBfEIAFH2QIE5ZMiQxYsXy/7nWrBgwXfffSc7pAaYqkTZZtKkSXv27BG/+/o8hw4dqlWrVtOmTWWf1ABTlSjb6OjonD59WnV2lc/QrFkzX19f2SH1wFQlIlISU5WISElMVSIiJTFVSR1l+8lPcydzc3PZogxgqpJ6EResDg0NFV3KGuIFZ6oqgqlK6sXU1BS3TNUsdvbsWQMDA/HiUwYxVUm94I2Ntzfe5DwIkGUiErBQVQpTldSOq6sr3uQeHh6yT5nMyckJt3jZRZcyiKlKagd5amZm5u3tnfzseaQ4Ly8vvM62trZ2dnZyiDKGqUrqaOXKlbi1t7f39/cXI5QZsOtyc3MzMDAQLzgpgqlK6sjc3NzHxyc6OhrBCjzGqriIiAgbGxvM+hGp2HUZGhrKBZRhWu9Tv8wDkXDlypXhw4fv379f9rNKaGioo6Pj2bNn0ba2tkbUmpqa8kOVjMBLqoIuJv6oUhmpymKq0sdlV6oKHh4eKKZEtpJSrKys7Ozs+AlVZmCq0sdlb6qqBAYGosJS56MB+/btMzY2rlOnjuyrH1Hss97PVExV+jg1SVX1N2HChBo1avTv31/2KVfip1VEREpiqhIRKYmpqqlKly5dq1atN2/eyH6CwoUL79ixQ3by5AkODu7WrZupqWmJEiXatWv3xx9/yAVElGmYqhosLCzMy8tLdpL55ZdfmjVrZmBggHVWr15dr149JyenAQMGyMVElDmYqhrMysrKw8Pj1q1bsp/IjRs33NzckKfissZt2rSZPn16YGCgr6/vli1b5EpElAmYqhps4MCBtWvXRnrKfiI//fRT9erVnZ2dZT9Bo0aNHB0dp06dKvtElAmYqhpMW1sb03x/f/9du3bJoQ9CQ0Pbtm2rpaUl+x+0b98+LCwsPj5e9olIaUxVzWZubj5ixIhvvvnm1atXcijBjRs3TExMZCeR8uXLI1IjIyNln4iUxlTVeJjRP3/+fNasWbKfoEyZMvfu3ZOdRDCIArZUqVKyT0RKY6pqPH19/Z9//hmpev36dTmUJ0+tWrUOHjwoO4lg0NTUVE9PT/aJSGlM1Zygd+/eTZo0GTFihOr3x99+++3hw4fXr18vusKlS5cWLFgwfvx42SeiTMBUzSEWLVoUGBgYFxcnuubm5p6enn379h01atSuXbuCgoJmzJjRoEGD9u3bDxo0SKxDRJmBqZpDVKtWbfTo0bKTYNKkSXv27AkPDx8yZEi3bt3279/v7e29efNmbW3+RyfKRDxnFX0cz1mVTjxnFQHLFiIiJTFViYiUxFQlIlISU5VIU82ePVsrGQsLC7k4MwUFBRUpUkR2UnHlyhVsz7Bhw2Q/QUhICAafP38u+xkjHk2lSpUqQ4YMiYmJkYuzCVOVSIN98cUXCddL/X9JvqSc7ZYtW4bsk53MsXv3bvzhJ06cmDRp0sGDBxs0aBAbGyuXpcLS0nLp0qWyozSmKpEGK1CggNl/oV6Ty9RD8+bNhw8f/vbtW9nPBDVr1sQfXr9+fQcHh+Dg4KioqF9++UUuyw5MVaIcCDP0ypUrHzp0qFWrVsbGxi1atLh586ZYhJquWbNm+vr6NWrU8PLyEt+t3Lx5c/ny5cUKMGXKFHt7e9Het29fvXr1DA0NO3bsOG/ePFR5YhywyNzcXE9PD4+f4nl+Yc6cOTdu3Egx5hC106dPr1q1Kh7Bysrq+PHjGGzYsOHEiRPFCm3atNHV1RUXvEBBmi9fvo/O7rGdgwYN+v3330X3woUL2Db8sUZGRh06dBDnFUL+InydnZ379u2b2joZwVQl0mCvX78O+6+7d++KRQ8fPvT19d21a9e1a9eePn3q7u6OwTt37iC/MEc+duwYRjw9PRcvXizWT9GlS5fat2/fo0ePo0ePNmnSJPEvTV68eDF16tRVq1bhKfCk4vGTK126NFabPHny/fv35dAHGMQWzp8/H3naqFEjGxub8PBwJCl2CViKzEX24Q88ffo0uthDYB0DA4OEu6alTp06eBzR7tWrF3J5z549fn5+2MixY8di8OTJk3go/OFr1qxJbZ2MYKoSaTCkQK3/Up2VHEk6adKk/Pnzo3z76quvIiIiMLh06dLq1avPnTsXs+aePXtOmDAB5adYP0Xe3t5I1XHjxqGwRQnZsmVLuSBPnnfv3i1YsKB27dqofPv166cKsuRQFVaoUCHJb/9QgaJSxva0bdsWDz579mykYUBAAFIV1TQi+9y5c6KGRZ5i/YMHD2JNcd+0oTbH3VHVIpf79++/aNEi1L/W1tZIT1TNcqUP0rPOp2KqEmkwU1NTTOETU821CxYsiKWiXbhwYdG4fPkySk7RhsaNGyMNUQ/KfjIofpOsL1t58iCvEeKirXr8FOXNmxdb9ccffxw4cEAO5cmDlH/16lW7du1wXwEV6/Xr11FFFipUCKX04cOHmzZtKlI1Li4OS9OZqo8ePcKjoarF87q5ueGJUA4j95OcLVNIzzqfiqlKlDMh9WQrEcSubCXQ1tbGSPKPkl6+fCka8fHxWomuKJH4JBJI7cSL0oZKcNCgQShaVScA0tfXx+2FCxfwXAI2A0U0NtvGxiYoKOjIkSMI9ObNmyNeQ0JCMEmvX7++uG/azp8/j9IYjdjYWNTRQ4YMuXfvXt++fVFxixUSS886n4qpSpSLVK1aNTg4WHby5EFymZiYoLJD++nTp5jUi/EzZ86IRvXq1ROvj7m5bH26mTNn/vPPP8hN0S1RogSm6tgA0UV8Ozg4iMm+OLQqalXEMYJv6dKlrVu3Ts+JgTDxX758+ddff432/v37MZ1HyOKp27dvn2JJnp51PhVTlSij8J739vaWnTx5UI6NGTPm6NGjsp+Zkn9aBclrT5WhQ4ciQSZMmHDlypVNmzbNmDFDXE3S1NT0yZMns2fPvnXrlpeX17lz58T6o0aN2rZtG0auXbuGW/xRn33Os6JFi/744494NNnPk2f06NHjx4/fsWMHNmnkyJE7d+6sUaMGxpGqSNvo6GgzM7NChQo1aNBg/fr1aUz/L1++jL86NDR0zZo1lpaWhoaG4jqYKG8fP34cEBCACf6SJUvw3+jBgwe3b9/GIvwV4eHhyOs01vl8CYdiiNKCf7WYlMkOJePv71+kSJGSJUt27NjRzs4O72p0r1+/LhdnmtQOAqIkDAwM1NPTk+u9f79w4UKUb6J97Nixxo0bY2mVKlVQOaI+FeMeHh7FixcvVarUsGHDNm7c+N1334lx/HU1a9ZEJjo6Ov7yyy+2trYYTPL4c+bMsba2lp0P8M8GG4OEkv337/Fc4igt4kx0EeuVKlUSn0qdOnVKrAZI+RYtWoj25MmTkzyOSuI6GipWrDhw4EDEsVz8/j1m9MWKFUNRjNn9xYsXsZGIb4wjQI2MjAYMGJDGOp+NZwKkj+OZAD8KuYM3JKbSb968wWS2Z8+e69atk8s02YULF168eIFqUXQRQAjERYsWiS6liEcAiBSAslFfX//ly5eIVBQ+06dPlws0HGbWKMBRmSJM9+zZs2zZsn79+slllAqmKpECOnfuXLZsWdFu06YNpqKirelQdI8ePRpzf0yQMS/+6aefEv+2ilLEIwD0cTwCkB7btm3r379/gQIFQkJCxDd7KHdirUqkjC5duhgZGTVu3JiRmssxVYmUER0djVTV1tZGQw5RrsRUJVJAaGho+fLlcevv729jY4OGXKCZbt686eTkVL16dX19/fr1669evVouSEVcXJyWllZYWBjalpaWWfMlgW+++QYbKTvqhKlKlFErV660sLBAieru7u7g4IBIRbAiXuViTXPq1Ckk6ePHj6dPn759+/YOHToMGDAgs89YKnL5ypUrsq/JmKpEGYJyCQwMDPz8/Dw8PJCw8+bNQ8La29t7enrKlTTKyJEjW7ZsuXXr1q5duzZv3vyHH36YMmXKpEmT4uPj5RqUJqYq0WdCdKJERYyamZkFBgba2dmJcVdX1wMHDiBnEbLIVs06zHrkyJHg4OCpU6cmPnPKkCFDRowY8ejRI7Tv37/fo0cPY2PjcuXKOTs7p30FKhTs9erV09XVrVmz5qpVq+RonjzLly/HSJEiRaytrc+dOxcTE4N1MI7BZcuWoZHiHd+9e4cdVfny5UuVKpX4RC1qJ+EXVkRp4S9Wkztz5oyhoSHeQba2tlFRUXI0kfDwcKQtVjA3N8fKclTtLV68GJklO8kg1/DntGrV6sSJE0FBQbVq1frqq68w/urVK/ylFy5cQLtRo0YLFy5EIyAgALG4YsUK/PvBrY6Ozvr16zG+Zs0a7HLWrVsXEhKCXZGJiQmqYPEIWDONO06bNk1fX9/X1/fUqVMODg758uVzdHTEuLphqtLHMVWT8PHxQQSAu7u7HEoJ0hZvfqyG/PXz85Oj6m3ChAkoEmUnmX379hUsWPDhw4eiKy5xevPmzRRTtWXLlolfn/Hjx6PIRQM7mxkzZojBe/fuNWvW7Nq1a4lTNbU7Fi9e/OeffxaDb968QRwzVUlTMVUTwzsZ739xIFUOpUl1sn0PDw85pMawtZjay04ijx8/fvHixaJFi2rXri2HEk7Mmj9//r1796aYqmXKlMHSQh+gtKxbty7uglwODAxMeID/lzhVU7yjOP6QuOrv06ePeqYqj6sSpVdqB1LTplmHWatVq3b79m3Vxa+EmJiYEiVK+Pv7IzLkUAIUqtra2uJqfclhtr548WJxRmrANB8z93fv3iFY8+bNK1dKSYp3TH6Xzz4nYWZjqhKli+obqba2tohUc3NzuSAdrK2tcUdksfp/m7VVq1aVKlWaMmWK7CdYtWoVAhRbXrVqVczWUbeK8ZMnT8bFxSGIRTeJmjVrqk5KDZj1//LLLyg8K1SooDr79bNnzxo2bJjkZNgp3tHIyAjJLi4UCEjnY8eOibbaESUrURp4BCCdB1LTpimHWffs2aOnp4eyeuvWrUePHp05c6aOjs7333+PRSgza9eu3b59e+wYEHxoYzWMp3gEIDg4GBP5BQsW4N8PblFsombHOCKyWLFiW7ZsOXv2rJOT0xdffBEbGys+0P/zzz9RnKZ2R8QrXro//vjj/PnzQ4cOLVKkCI+rkqbK5an6qQdS06YRh1kvXrzYo0cP1OZILgsLi+XLl6M2FIvu3r3brVs3xCLScMiQIU+fPsVgiqkK27dvx90Ryig/161bJwYBL0LlypV1dXWbN2+uOlSKhMWa2IGhneIdkel40UxNTYsXLz5o0KCVK1eq52vIc1bRx+Xac1ZFR0eLCTsm73gPf9KsPw3imGxMTAxuESLiG1qUY/C4KlHKEKaffSA1bRp0mJU+A1OVKAWoTDEDRa3q7u6O7FO8nMQ0FkmdA04aQMkxVYmS+veH/Yl+2i9HlYakRnZr+kkDKDmmKtH/+7xvpGaERp80gFLEVCWSMu9Aatp4mDWH4XcA6OOuXLnSo0cP8V3LnOrEiRPiWtPu7u6ZN+tPA6pU1K2///67oaGhj49PFpTJlElYq9LHVa1addq0aQlfxcuxXr58Kf5YIyMj0chiCFNx8j1sjBghDcValUhSfY3U0dFx3rx5Wfk1UhSqmfHFWLWF2Llx40aOub53EqxViSTV8U3kGjIuIiJCLshkeNJsOZ6bqV6/fj1u3Dj8XUWLFu3UqRMyVIzjhV22bBn+xnbt2omRnIepSvT/En+N1MLCAm25INNk9hdjs8uYMWPWr1+/ZMmSAwcO6OrqWllZiV+1Av7Snj17bt26VXRzoH8PKRHRf6l+re/l5SWHMoGyZxhQHy9fvixQoMC2bdtE98WLF6hYV61ahTYmBN27dxfjORVrVaIUqL5GioaTk5PiXyPFA2bxF2OzEub7r1+/btKkiegWLlwYf6zq+qm1a9cWjZyKqUqUssw7zJojD6QmhnpNtj5IfHJrHR0d0cipmKpEqcqMw6w59UBqYthn5M+fPzg4WHRfvnx55syZ1E5unfMwVYnSgtRDDopf66Ni9fb2lgs+S9acYSDboRodMmTIqFGjDhw4EBYWhj+5QIEC3bt3l4tzOqYq0cdl/DBrzj6QmtzcuXPt7e3xWjVt2vTp06dBQUE5fuKvwl8BEKVXREQE0vDs2bPm5uYoNk1NTeWCjwlNON0fgtXW1hbBmiNn/aTCWpUovT7vMGtuOJBKibFWJfpkXl5ebm5uouHi4iIGU4QpMFLVwMAAtzxhSi7BVCX6HOLYaBonDRCfbqGqzSU/7ScVpirRZ0rjMCsPpOZmPK5K9JlSO8zKA6m5HGtVooxKfJgVCcsDqbkca1WijEr8bVaEqdp+I7VIkSJaKdm9e7dcQ1GJn65QoUJ16tRZv369XJZVateu/fvvv8tOVmGqEilAnDSgZMmS9erVQ6Sq52dTR48exUbCsGHDTE1NRRsaN27cv3//ypUry/WU8/3334un2LNnD16Z3r17h4SEyGU5F1OVSBnIqT59+ri4uKjtgVQUbqijoVSpUigeRRtQVHbt2nXUqFFyPeWUK1dOPEWzZs1+++23MmXK/Pnnn3JZzsVUJVJMwYIFZUvTnDt37q+//kLjyJEjKFo3bdrUvHlzlN7jx4+/dOlS69atEcQNGzYMDw8X61+4cKFNmzbYf5QtW3bSpEnx8fFiPA3a2tp6enovXrxAG3dv0aKFvr6+kZFRhw4dIiMjxTpbtmypU6eOjo4OtsHX11cMnj9/Hisj+kuXLv3dd9+9e/cOg2/fvp0+fXrVqlXxmFZWVsePHxcrR0VFoe42NjauUqXKokWLxGAWY6oS0X/cvn0bIXvw4EFk6+zZsxFS69evv3r16qtXr+bOnYsVHj582LRp07p16x49ehQV6IYNG9L+KQTExsbOnz//8uXLNjY26Pbq1UtXV3fPnj1+fn53794dO3YsBhHZPXv27N69e3BwcO/evQcMGHDz5k2M29nZFS9ePCgoaEECcSncyZMnI3bxmMjTRo0a4WFF4vfo0ePUqVNYZ8WKFStXrsQzYjCrvScihaCyw1tddtSYh4dHtWrVZCcBRjp16oTG4cOHUVQ+f/5cjKNE/eWXX0R73LhxCDg0pk6divJQDEJAQECJEiVkJxFUkTJlEuBhkZ4Yf/PmzaxZs1CfitVmzpxZv359NHbt2pU3b9579+6hjXWQ6Q8ePBDXvkVwJ6z7ft++fahzURoXKlTowIEDYhAQrIsXL8YirHz69GkxiD2BlpYWslV0swxrVSL6D0zAVeeXQnhhNi3ahQsXFg0UgAhfdIUuXbqgen369KlYmpjq0yoUvzExMah8MYjodHNzi4iIQKXZr18/JKxYuUmTJubm5oh7VKmbN2/GwyKssQGDBw/Gara2tpjRW1hY1KxZE/dF4dyuXTu5BYULo2K9fv36pUuX9PX1sY54wMqVK5cuXVq0sxJTlYg+DZILU3hUkUJcXBwKNAzKxYmoPq2qXbu2qnSNjY1t1qzZkCFDUJb27dsXJbAYL1KkyMmTJ/38/FDVInYrVKiAuTzGly1bhlCuWrXq0qVL8YCY2ovnQmUqt+Dly7dv386dOxd5jeI04cEkPJRsZSGmKhF9GlSLwcHBCDLR3bZt24gRI0Q7Pfbv33/jxo3z589j7t++ffvXr1+L8UOHDi1cuNDGxmb58uWRkZGlSpVas2bN7du3p0yZgjD98ccfka2DBg3COqhhUUEfOXJE3DE+Pt7BwQF3R52Livjs2bNiHCXtnTt3RDsrMVWJ6NMgwjDfd3Z2xowbkTp06NCSJUvKZemgq6v7+PHjgIAApN6SJUu8vb0fPHiA9EQNixLVx8fn6tWr27dvR7CiwtXR0ZkzZ87kyZNRmQYFBWGmLy4mOHr06PHjx+/YsQPpPHLkyJ07d9aoUaN69ept2rTp168f1jxx4gQK4STHdrMGU5WI0qVAgQJffvklGoiqw4cPh4eHW1paokodPHgwUk+skx4tW7YcO3ask5NTgwYN8DgoOStWrDh79mzUrZ6enh4eHnXq1Pn2229HjRrl6OhYtGjR9evX79mz53//+1/Pnj2rVKni5eWFBxkzZgxWcHV1bdy48ZUrV3bv3l2sWDGMY2Vzc/Pu3bv36tWrR48eQ4YMEeNZiecBIFLMhAkTUDH1799f9ilXYq1KRKQkpioRkZKYqqSRHjx4YGRk5OjoKPsJ3rx5U7169Xbt2qHdvn37hJMl/Yc4Xx88e/Zs/PjxVatW1Un4caSLi8vjx4/FIqIMYqqSRipZsuT06dN9fX1PnDghh/LkWbp06Y0bN+bPny+6Xbp0EV9BVxkzZoxY1KtXL39//x9//PHUqVM///zzoUOHbG1txQ/MiTKIn1aRpkIINmjQoECBAkePHkU3JiamUqVKAwYMED/gQa1aqlQpHx+fhHX/4+bNmyYmJseOHWvUqJEYiYyMNDU1PXv2bJ06dcTI5+GnVQSsVUlTaWtrL168OCQkZO3atejOmDEDCTtlyhSxNA2PHj3C7T///CO6gJDdv3//F198IftEGcBUJQ2GWnXw4MHjxo27ePGit7f3Tz/9lPhb31FRUWH/hXoW4yhIUVH26NFj2LBhe/fuffXqFQZtbGyKFy+ecD+iDGGqkmZDiRoXF9esWTMkbJ8+feRogq1bt9b6r4CAAIznz5//4MGDY8eOPX78eJs2bcQpPoOCgsS9iDKIqUqarWjRoj/88MOTJ0/mzZsnhz5wdHT897xsifTs2VMsKlasmIeHx+nTpx89erRs2bKHDx+2bNlSdZFUooxgqpLGExdcqlSpkuh+1IYNG1SHXxGv/fv3DwkJKVeunOrk80QZwVSlXOft27cLFixI/GlV3rx5S5YsaWRkJPtEGcBUpRwr+adV169fx7idnd2XX35pY2OzevXqEydO7N+/f/DgwefOnUvymwKiz8NUpRwr+adV9vb2GC9cuPDevXuRqp6ens2bN0eYPnny5PDhw+IUc0QZxF8BECmGvwIgYK1KRKQkpioRkZKYqkRESmKqEhEpialKRKQkpioRkZKYqkQZFRUVJVuJqC5zT7kNU5Uoo7y9vStVqiROiAUrV64sUaLErl27RJdyG/4KgCijwsPDGzRogIa+vn5sbGx8fDzaT548SVhIuQ5rVaKMKl++fKdOnRCjN27cePjw4Zs3bzw8POQyyn1YqxIpAOVq48aN79+/j3bx4sXFRVwod2KtSqQAlKtt27bV1tbW09P7/vvv5SjlSqxViZSBctXS0vLt27csVHM5pippEjW/utS8efMqVqzYpUsX2Vc/BgYG5ubmskOZg6lK6s7f3//333+PiIgIDQ2VQ5QxCFZwcHCwtraWQ6Qcpiqpr+joaCcnJ6Sq6FpZWSELDA0NRZc+A3ZOoCr5PTw83N3dRZuUwlQlNRUYGGhvb49gNTMzW7lyJfJULiAl4OV1dHSMjIzEC+vj48OXV0FMVVJHqKcsLCwQqaik+N3PTIKXF6+tt7e3qanpmTNnOAlQSl7+kyU1hCr18uXL8+bNGz9+vBwipRUqVKhdu3bI1t27d7969QptuYAyhrUqqR0vLy83NzcrKyvMUuUQZRqkKqb/kZGRBw4c4IdXimCqktopX758VFRUREQE56RZIzQ01MLCgrsxpTBVSb2gdDIyMuI7PIuZmprGxMSkeEpD+lT8xSqpF/GlVE5FsxhSFfszkH3KAKYqqRdRovKLPllM7Mb4OwtFMFVJHaV2RPXUqVNaiRgYGLRo0eL06dNyMaXi3bt33bt319HRSTs3edRFEUxV0jzbtm1DOpw5c2b9+vUvX77s2LHj06dP5TKN9eWXXw4ePFh2lHb27NktW7YcOXKkdu3acogyDVOVNE+NGjXMzMzMzc3btWvn6+t7//7948ePy2V58rx///7vv/+WnU/3+PHjbDm8+O2332beaVlevHiBQtXCwiJv3rxyiDINU5U0m76+Pm6RGri1sbFZtmyZSFt0L1y40KZNG0NDw7Jly06aNElc+GT27NmOjo5z5sypXr16mTJlRowYgWoX40FBQRjB3UuXLr1jxw6MIK/r1KlTpEiRhg0b7t27FyPC8uXLa9asiXFra+tz586JwRSfC/n+ww8/mJiY6OrqNmrU6MSJE2JllI14ZMRc5cqV8SxiEAX41atX0cBfsXLlSmwY6sovvvjC29tbrIDtHDp0aMmSJatUqbJw4cJatWrt3r1bLEos+WYfPHjQysoqNjY2f/78p06dEqtRJsJ/eCL1IU72ceDAAdn/r5MnT2Lp9evXRRdVar9+/RBP9+7dQxcxV6pUqenTp4eFhT148MDAwGDcuHFoBwQEVKpUafjw4Vhn1qxZyD60EVK3b9+uX7/+gAEDMB4YGIiAtrS0RFTFxMQg+AoVKoSQxd2nTZuGEg8BitXWrFmDh123bl1ISIidnR0SEwGa2nMh4PAgGzduPH36tK2tLTIUgzdu3MiXLx/SFrPyKVOm4JEjIyMxjo1H1osG1jx27Bjaq1at0tLSCg8PR7tPnz7YYRxOgEjFOJ4L44mlttm4i56enlgnReJlx63sUwYwVUm9pCdVE0OcrV+/XixFHnXv3l20p06digJNtAEBVKJECTSQqkjP58+fi3HUcci4qKgo8UENwkiMN2vWDFNy0Yb27dsPHDgQDTMzsxkzZohBRDlWu3btWmrPhZxF/L19+xZtrLxp06Z3797t2rULYSd2A2/evMEgQhntxKnq4OCABmAF7DOwbXfu3NHW1kY6i/EjR45ga5OnamqbzVTNSjwCQJpHfFoFly5devToUY8ePeSCPHlUn8ZcvnwZUVL4gy5dujx8+FB8qFWtWjVElVitXr16SC5xHBbxWr16dTGOuzdp0kS0oXHjxleuXEEmYhxtMYi6GKGMyjS15+rZs+c///xTsWLF0aNHI3y7deuGAhMPi5IT24AaefPmzVgZESweUKVq1aqigfwtUKAAGvhLCxYsaGFhIcYbNGiARaKdWIqbLTuUVZiqpHnEp1WAbMqfP78cTaCKSxSkvXr1wjRfiIuLQxEhDsIiHMU6oDoAilvMnZF6CcNyRAV1IsIXd0ThmTzOUnsuhCBm96hkIyIiUDY2atQIUVukSBFU3H5+fnhMNze3ChUqJD/WKZI0MWynatsA903cVUlxs2WHsgpTlXKmmjVrBgcHIwRFF+XtiBEjRPvixYuqn2Zico0SFfWm6KqgWsTdZSdPHsy4keBYEyGo+tDp2bNnDRs2RDe15/L19d2zZ0+/fv0wzb9x48aZM2fwdIcOHVq4cKGNjc3y5cuRuSh416xZI+6YBhTRL168OH/+vOjioVKMyxQ3W3YoqzBVKWdycHBAYejs7Iy5M2JOfHouFqGc7N+/f2ho6K5du7755husmfxHB66urosWLUIsYuY+a9as3bt3jxo1CuOoLqdPn45K89y5cy4uLrdv30bhnNpzhYWFYRD3xcR8/fr1KHURjrGxsXgQHx+fq1evbt++HcGanu+QmpiY2NnZDRgwACGOUnfkyJG6urooReXiD1LbbMpSmDIQqY/0fFql+g5AEqoPfIQrV660bt3awMCgbNmyU6ZMEZ8aIWtatGjx/fffYxDZN3z4cNSAGEcVmeTznBUrVqAIRXjVr18/8edC8+bNq1y5MsabN2+OmlEMpvhciFrEt7GxceHChc3Nzbds2SJWRi6XK1euYMGC5cuXnzp1KtIWg4k/rUr8V1SpUuXUqVNoxMTEoOwtWrRonTp1sD/AfVXPnliKm81Pq7ISU5XUS9qpmnFI1VatWsmO5oiPj/f390ewim50dHSBAgXElwcUwVRVEI8AEGmAfPnyjR8/fty4cbdv30aYjhgxAiVt8i8PkDpgqhJpBj8/v7///rtGjRq1atWKjY3FTF8uIDXDVKXcBeXenj17ZEejVKtW7a+//nr69OmjR4/8/f3LlCkjF5CaYaoSESmJqUpEpCSmKuVAhQsX1vqgVKlStra2ly5dksuySUhIiNygRMQ3Vd3c3CwtLcVqKlg0ZcoU0bawsFC1jY2N5Z0ToNutW7fIyEixlNQBU5VypunTp4cmnNl68eLFb968adiw4UdPgjdhwoTevXvLTjp8xnmmd+7cmXACA2nTpk1ywacYP368uDv+Ivx1p0+f/qTNpszGVKWcycTExCzhzNZdu3b9888/Gzdu/P3338tlCvmM80yrzmAgqM6i8knKli0r7l63bt3u3bujjD127NjThBPHkDpgqlLOp62tjQREnfjPP/+giwDq168f5s46Ojr169ffv38/Br/77rvZs2evX78emZXaOkls+3CeaU9PTxStKBubNm1atGhRJycncdKWrKGnp6erq1u4cGHZp+zGVKVcoU6dOri9ceMGbidOnBgSErJ69erDhw9XqVJFTJ/nzp07bty4nj173r59O7V10rBr1643b95gZdxr3bp1a9eulQv+68qVK2GJvH79Woy/ePFCDn3w6tUrsSgN7xPOgT1//vy+ffsmOXcXZSOmKuUKqDpxe+/ePdw2bNjQx8enbdu2mEGPGjXq4cOHz58/T1jr/6VnncQQat988w0alStXtrKyioiIEONJ4AFrJXLr1i0xfu7cOTn0wfXr18Wi5EaOHCk+qkINXrFixZcvXy5YsEAuIzXAVKVc4dGjR7gtXbo0bvv3748p84oVK0aMGNGrV6+E5UmlZ53EUM8i5kQ7jck40lb8VFxAJorxRo0ayaEPEKxiUXKqT6vOnDmzZcuW+/fve3h4yGWkBpiqlCuIM5OWL18etwhK1IzBwcHNmzdftmxZwvKk0rNOYsnPM515VJ9WmZub29vbDx8+/NixY3IZqQGmKuV8KP3mzZvXvn17Y2PjqKioJUuW7N69G1nZs2fPggULypUSSc866qNEiRLXrl2THVIDTFXKmW7duhUWFnbhwoU///zTzs7u8OHDU6dOxTgiMl++fP7+/lhh8+bN4qTO4rSt2trad+/effz4cRrrqCE9Pb2HDx9izyH7lN2YqpQzTZgwoVatWrVr1x40aNC7d+8wl69Xrx7GdXR0fH19V61aVbNmzUWLFq1YsWLIkCGjR4/GIltb24iIiIYNG6axTnro6uqqrjuQBWrUqBEfH7969WrZp2yXcGScSF1k9lmrKUU8a7WCWKsSESmJqUpEpCSmKhGRkpiqRERKYqoSESmJqUpEpCSmKlFS+/btK1u2bLdu3WSf6FMwVYmSmj9/vo2NTdZcGjouLk5LS+vKlSuyT5qPqUqU1IsXL8zNzQ0MDGQ/dchEcT5WIhWmKtF/tGrVat++fWPHjrW1tUX3/v37PXr0MDY2LleunLOzs+osqygwd+3aVapUKU9PzyNHjlSuXHnTpk3NmzcvWbLk+PHjL1261Lp1ayxt2LBheHi4uMuWLVvq1KlTuHBhjA8bNuz169cxMTG6urpYVLNmzfScGYs0AlOV6D/27t3bsmXLH3/8cevWre/fv2/fvn1UVBQCdPXq1YcOHXJ0dJTr5ckzevToBQsWiHObomI9d+7cwYMHka2zZ8/u37//+vXrr169+urVq7lz52KFu3fv9u7du2PHjiEhIb/88suqVat+++03lMMipsPCwoYMGfLvg5LmY6oSperAgQOoOteuXVu/fn3UocjBzZs3q07gP2LEiH79+pUpUwZtFJ4oUdFo1qwZStFBgwYVLVpUX18foXznzh2Mx8XFTZ8+fdq0aShX7e3tsZq43AvlPExVolRdvny5SpUq4uosgGzNly+fuAIgiKv5CzoJRLtQoUKqu6iuC1C+fPmBAwfu3r17xowZqFhREYtxynmYqkSpev/fk5aKS0W9efNGdFUxmh7nz5+vUaPGrFmz8ufPP3HixM6dO8sFlOMwVYlSVbVq1WvXrj1+/Fh0T548iYl8tWrVRPeT+Pj4NGjQ4ODBg2PGjGnSpEl0dLRcQDkOU5XUi6GhIW5Tu0ZpFmvRokXlypX79+9/9uzZo0ePYgpvb29vYmIiF38KXV3dM2fO4HFQtE6YMOHQoUPI65iYGHENQbTTc6nqzGZtbS1blAFMVVIv5ubmuA0NDRXd7IX5/u7duzHTb9myZffu3S0tLX///Xe5LH0KFCjw5ZdfovHdd9/VrVu3adOmdnZ2+fLl27dvX2Rk5J9//okVnJycevbsuW7dOnGXbBEYGIhb8eJTBmklOXJElO1QvllZWYn3OWUNIyMjAwMDNZkiaDrWqqR2MMUOCgpSk3I1N/D394+OjmahqhTWqqR28Ca3t7fHm/zMmTNyiDIN8rR8+fK4xavNYFUEa1VSO3Z2dg4ODqhVxc+WKFM5OTkhUufNm8dIVQprVVJHYkIaGRmJhPXx8RFfDCBlRUREIFIDAwN5FFtZrFVJHSFG8T43MzPz9/fH/PT333/nBykKwjzA29vbwsICL7KtrS1eZLmAlMBaldSah4eHp6enaCNqOUvNOFVZamBgsHLlSswGRJeUwlQldYcqFW9+lFcQGRkpR+lzYQaAnZOpqamjoyNu5Sgph6lKpBhnZ+e2bduKE7NSrsXjqkRESmKqEhEpialKRKQkpioRkZKYqkSK2bhx4/r162WHciumKpFi3r17p7pSAOVaTFUiIiUxVYmIlMRUJSJSElOViEhJTFUiIiUxVYmIlMRUJSJSElOViEhJTFWijFq4cGHiq/m/fft23Lhx165dk33KZZiqRBmVL1++wYMHV6pU6c2bN2FhYUWLFl28eLGOjo5cTLkMz1pNpIAyZcrcvXu3YMGCCFa8p5ycnJYvXy6XUS7DWpVIAZ6enrq6unFxcZj+o1ZVXWuLciGmKpECBg0apK+vj4a2tradnR1KVzFOuRBTlUgZHh4eenp6xYoVQ0MOUa7E46pEisHcv3Pnzr///rvsU67EVCUNEBQUJK5cHRERIYfU0ps3b7QTyL5aMk9gampqZWUlh0hRTFVSa4GBgU5OTmoephrK2trax8cH8Sr7pBCmKqkvNzc3Ly8vNBwcHBABosgSi+izYUeFqh+3W7duNTQ09PDwcHFxkctICUxVUlM2NjZ455uYmKxcuRKRKkdJOf7+/o6OjjExMUhVsfciRTBVSR3hTY5C1dbWFpGKekqOktKio6Oxxzp79uyBAwe461IKU5XUDuanKFTxLzMiIoKRmtnwaltYWJiamp45c4avtiL4fVVSO6hSUUOxSs0a5ubm7u7u2IG5urrKIcoY1qqkdrS0tMzMzFBDyT5lPrzmiFeUq7JPGcBaldSLCFN+1p/FrKysuBtTClOV1AtTNVuIFzwwMFB0KSOYqqRexBf+mapZTBzC5q8tFMFUJSKJqaoIpioRkZKYqkRESmKqEhEpialKRKQkpioRkZKYqkRESmKqEhEpialKaqpIkSJaKdm9e7dcI1sNGjQoLCxs9uzZcrMSsbCwkCulG/4oY2Nj2SENx1QlNXX06NHQBMOGDTM1NRVtaNy4sVwjdX///TfSbc2aNbKfzEdXSNu7d+8uXbpUs2ZNtL/44gu5ZR+sX79erJY1LC0tly5dikYG/yhSClOV1FTt2rXNEpQqVapQoUKiDahhsfT9+/cIEbFmckWLFvXw8KhTp47sJ/PRFdJ27NixRo0aiXaBAgXkln1QpUoVsSiLZfCPIqUwVUnD2NjYLFu2zNzcvF27duhu2bIFOVK4cGGEL6ra169fY9DIyAj5Itoo306ePGlra4uCF9Xl/v37k6yAB1y5cuWIESOQ4yg8vb29MQgvX74cOnRoyZIlkZILFy6sVauW6uDD1q1b7ezsRDs1Xbp0+frrr2UnT56JEycicNFIcYNVHj9+jA2OjIwU3X379mFTRfvChQstWrTQ19fHSIcOHcQ69evXDw4OdnZ27tu3b+I/Crfjxo0rX748orZTp043btxIeIxU/1hSEFOVNI+7u3vPnj0RbXfv3u3du3fHjh1DQkJ++eWXVatW/fbbb3KlRJBomCNfu3atefPmAwcOlKOJzJgxo3///ufPn//xxx/d3NzEz+EHDRp0/PhxhKCPjw/ufvHiRbEyHD58WHUgAvkV9l/YKox37959+/btb968Eatt2rQJIZvODU5Rr169dHV19+zZ4+fnh8cZO3YsBrHDQNW8ePHiJBP/MWPGrF+/fsmSJQcOHMC9rKysXr16JRal+MeSgpiqpHmaNWuGoKxRo0ZcXNz06dOnTZuG6s/e3h7jqqIssT59+qAwzJ8/v4ODQ4ohgogUM3pEHqpIlIGIrXXr1q1YsaJJAqSq6vzuiNeqVavmzZtXdLEmytjEpk6dinHUqs+fPz906BDa586d+/vvv/Hg6dzg5N6+fYsoXLRoUcOGDa2trZGwadwRAYo8XbBgQdu2bVEgozh98eIFYl0sTf7HinFSClOVNA9mr6KBGS5qT0zMUX+hANy7d68YTwIhKBoIEdFIQrUCsrJAgQJoXLp0qWDBgqpP8xs0aKCKUdTItra2og2mpqYI3MRQhGLcwMCgdevW/v7+aG/cuLFVq1aYcadzg5PDs4u6cv78+f369Zs1a5ZckBIELipo7AxEF381/pArV66IbvI/lpTFVCXNo6OjIxqYxqJiRcSgDkX12rlzZzGexEezI/kK8fHxWlpasoP3iba2qotMbNOmjWin7auvvkIEo4E6EZUmGuncYJWXL1+KRmxsLArbIUOG3Lt3r2/fvuPGjRPjKUKyy9YH2H7VsQgmaWZjqpIG8/HxQRV58ODBMWPGoDSLjo6WCzKsevXqmDUjBEX3zJkzIpUw3zc0NFTFetpQ0mL9NWvW3Lp1C/N9jKRzg1XjqgtJ7d+/HxUotmfmzJnt27dP8hlXEqiIkdrBwcGii2jG41SrVk10KbMxVUmD6erqIi/Onj2LuJkwYcKhQ4euXbsWExMjF2eAiYmJnZ3dgAEDTpw4cfLkyZEjR+K5UPFt27atS5cucqUEyT+tgrdv32KRkZFRy5YtXV1du3btirtj5KMbjLvo6+vPmDHj+vXrO3fuXLVqlRjHHR8/fhwQEBAREbFkyRJvb+8HDx7cvn0bi7BV4eHhKGbFmoDQR1U7atSoAwcOYGOcnJxQn3bv3l0upkzGVCUN9t1339WtW7dp06ZIwHz58u3bty8yMvLPP/+Ui1NSoUIF2UpFiRIlxFdif//9d9R37dq1GzhwoLu7O8aNjY3x4J06dRJrCsk/rQJVsYks++eff8T0Hz66wYhIX1/fU6dO1atXb/78+atXrxYXm0E6jx07FvmIUvfw4cNHjhypWLHi7Nmzsejrr79etmyZi4tLwgNIc+fORXWM9fFcT58+DQoKSrG+Vv2xpCRxfJ1ITSC/8M8SRZbsZ5P4+Hh/f39UkaKLlES5h/JQdHMe8bLjVvYpA1irEqUAheT48ePHjRuHWTbCdMSIEdbW1qjs5GKi1DFViVLm5+f3999/16hRAzP62NjYFStWyAVEaWKqEqWsWrVqf/3119OnTx89euTv71+mTBm5gChNTFUiIiUxVYmIlMRUJSJSElOVcqOQkBCtRKpUqTJkyBBFfj7w2eLi4rAlYWFhsk8ai6lKudfu3btDQ0NPnDgxadKkgwcPNmjQIPEvlJITwac6TUnm+fLLLwcPHowGtrB06dJikDQFU5Vyr5o1a5qZmdWvX9/BwSE4ODgqKkqcbirbffvtt0l+F0sahKlK9C9DQ8NBgwb9/vvvopv8jP0xMTHit/zI4mXLlqW4TsJd/0Oso6OjU7lyZV9fX4yEhISUL18eRej//ve/EiVKdOrU6ebNm2JllW3btl29ehW3HTp0uH//fv78+bOgQCalMFWJJMRfeHg4GndTOmO/gYHB8+fPsTQsLGzIkCEprpPwMP8Pj9azZ8/u3bujEMbKAwYMEAH64MGDmTNn7tixIyIiAoncunVrcTaWJFCu7ty5EyvEx8erTopK6o+pSiQZGxu/ePECNWl6ztifnnVQYL5//37w4MFYx93dff369YUKFcL4y5cvcV8Uqqhhvb297927FxAQIO5COQBTlUh69OgRpvOoSdNzxv70rNOkSRNzc/Nq1aqhSt28eTNqT9WZBOrWrSsaurq6WOHy5cuiSzkAU5VIOn/+vDhPIBofPWN/etYpUqTIyZMn/fz8tLW13dzc8OCnTp0SixJP+THBR0krO6T5mKpE/8LEf/ny5eJa0+k5Y3961jl06NDChQttbGzwyJGRkaVKlVJdCfXo0aOi8eDBg0uXLlWvXl10KQdgqlLuhXl3WFhYaGgows7S0tLQ0NDZ2RnjqZ2xXyvh0lVov3r16qNn9YfY2FiUqMjfq1evbt++HcGquo7hyJEjDxw4cOLEiV69epmYmLRr106MJ4Ei9+nTp3fu3Enx4yxST0xVyr1atWpVq1YtCwsLd3f3xo0bHz9+XE9PD+OpnbG/QIECTk5OPXv2XLduXXouQ9C+fXtPT08PD486dep8++23o0aNcnR0xDjWnzlz5ogRI1q3bl24cOE9e/aoLuCaBLYKZWzlypXFlxNIMyScu5pIXYiT0mf7tQAyT3BwMFJVdtSGeNlxK/uUAaxViYiUxFQlIlISU5UoSzVs2DA+Pl52KCdiqhIRKYmpSkSkJKYqEUnm5uayRRnAVCX1It7YgYGBoktZIzQ0FLdMVUUwVUm9iDe2eJNTlomMjMStqamp6FJGMFVJveCNbWBgcPbsWdmnzBcdHY3dmJWVlexTxjBVSe04OjpGRES4urrKPmUye3t73NrZ2YkuZZDWe56CjNQMSidzc3PMSQ8cOGBtbS1HKXN4eXm5ubmhUOWxbKUwVUkd4R1uY2NjaGjo5+fHYM08/v7+Tk5OCIHQ0FAeVFUKjwCQOkKSuru7o2hFtqKSSvHspZQReEkx8QdEKspVRqqCWKuS+kLF6ujoGBkZifc8IGrNzc1RwMrF9OnEB1N4YXGLNib+K1euZKQqi6lKag3vfA8PD7zzk5wQmjLIxMQEeyy8trJPymGqkmaISKDmn6js2LGjUqVKan6VaZb8mY2pSqQYZ2fntm3b2trayj7lSvy0iohISUxVIiIlMVWJiJTEVCUiUhJTlYhISUxVIiIlMVWJiJTEVCVSzJYtWzZs2CA7lFsxVYkUE59Adii3YqoSESmJqUpEpCSmKhGRkpiqRERKYqoSESmJqUpEpCSmKpFiypUrV6lSJdmh3IqpSqQYS0vLhg0byg7lVkxVooxatmyZn5+f7CTw8PAIDw+XHcplmKpEGRUXF/f1119Xr1799u3bGzduNDAw+Pnnn/PmzSsXUy7D61YRKaB06dL3798vXLjw69ev8Z5ycHBYsWKFXEa5DGtVIgV4enrq6em9fPny7du3xYsX5xWhczOmKpEChgwZglRFQ1tbu3PnzuXKlRPjlAsxVYmUgfoUwYpC1d3dXQ5RrsTjqkSKMTIyQqHq6+sr+5QrMVVJAwQFBUVERIQmkENq6c2bN1paWmr+6b+1tbWpqamZmZm5ubkcIkUxVUmtIUadnJzUPEw1FOLVx8cHCSv7pBCmKqkvT09P8WG6g4MDCitAEIhF9Hmio6MTKv7QwMDArVu3Ghoa4hV2cXGRi0kJTFVSUzY2Nnjnm5iYrFy5kmGaGby8vBCpMTExSFW05ShlGFOV1BHe5G5ublZWVv7+/qin5CgpLSIiAnusyMjIAwcOcNelFKYqqR281S0sLPAvEw1GamYLDQ3Fq21qanrmzBm+2org91VJ7bi6ukZHR2Pizzd5FjA3N3d3d8cOjL8HUwprVVI7WlpaZmZmqKFknzIfXnPEK8pV2acMYK1K6kWEKd7hoktZw8rKirsxpTBVSb0wVbOFeMEDAwNFlzKCqUrqJSIiArdM1SwmDmGLF58yiKlKRBJTVRFMVSIiJTFViYiUxFQlIlISU5WISElMVSIiJTFViYiUxFQlIlISU5U0SZEiRbRSsnv3brmGcrp3745HXrdunex/YGZmhvFTp07JfjrUrl37999/l52UWFpaLlq0SHYSPHnyRFtbO/HgpEmT8Lznz5+X/Tx5WrVqZWNjIzvJYNHcuXNlh7IQU5U0ydGjR0MTDBs2zNTUVLShcePGco3U/f3330ilNWvWyH46YP3NmzfLToIbN25cuHBBdjJT0aJFa9WqFRwcLPt58uzbtw+3e/bsEd3379+fOHGiefPmif+uCRMm9O7dW6xA2YWpSpoERR9KRShVqlShQoVEG1DDYimCBhEj1kwOOeXh4VGnTh3ZTweE9c6dO1++fCn7efL4+fmhrpSdTGZlZXXs2DHRfvr06cmTJ9u1a6dK1UuXLmEQqfoZfxdlKqYq5QSY7S5btszc3By5gy7KyRYtWujr6xsZGXXo0CEyMhKDaCN9Xr9+LdZfuXLliBEjENNffPGFt7f3v4+SDKrFMmXKBAQEyH5Cqnbt2lV28uTBo40bN658+fKItk6dOqGSFeNRUVH9+/c3NjauUqVK4ln827dvp0+fXrVqVT09PYTm8ePH5YKUiDr00aNHaAcFBRUrVszFxeXgwYNxcXEYCQkJyZcvX6NGjVR/13fffTd79uz169eXLVs24QHyvHr1atCgQdgM/I3z588Xg5TZmKqUQ7i7u/fs2XPr1q1o9+rVS1dXF2UdQvDu3btjx44V6yQ2Y8YMBN/58+d//PFHNze3FH8Cj5l1t27dVAcB7t+/jxzs0qWL6MKYMWOQYkuWLDlw4ACeEUGJIMN4jx49Tp06tW7duhUrViC+L1++LNafPHmyr68vAg6Pg0BEuIeHh4tFySFVcYv0xC2m/9hP4PGRy0ePHhXj9evXx5P+u2qCuXPnIuLxIty+fVuMzJo1q169elgT2erq6ir2LpTZmKqUQzRr1mzixIk1atRA7iAuUSE2bNjQ2toaCasqIRPD7B65hkbv3r0LFy6cWuIgVf/8809R4SKymzZtitJPLEKAIk8XLFjQtm1bMzMzpOeLFy82bdoUFha2d+/eNWvWtGzZEuuvXbsWm4T137x54+XltXTpUqyP7URdiWl74kI4iZIlS6KqFQcBkKp4NGxnkyZNxEEAZKWI3TS0adNm+PDhFSpUwC4nf/78PHlK1mCqUg6Bubxo5M2bV9SeKAn79euHek2MJ4HAEg2sX6BAAdFODvUgpthISbSTTP8R1khbxJzoIvIsLCyuXLly6dIlfX19tMV45cqVS5cujQY2CUHcrl07rCmgYr1+/bpYLUUoToODgx8+fCiOaWCkVatWSFXEN0awVKyWGtU2pP03krKYqpRD6OjoiEZsbCzq1iFDhty7d69v376YFIvxJNKfMkjSzZs3x8TEYJpvZ2cnRxM+HJOtD7S1tVGQIsK0tLTkUAKM4xZRi1uk4csPUMOm/eUnVKNIXsSoiYkJSk6MtG7d+vTp03/99de7d+9UgZ4aBLdsURZiqlJOs3//flSR58+fnzlzZvv27cXkPSO6deuGub+/vz9KP9UHQVC+fHlMq1VffkJKnjlzploCRPDZs2fFOErUO3fuoFGiRAljY+MjR46I8fj4eAcHh0OHDoluilCNYifh7e2N6b8YqVu3rqGhIf40MzMzAwMDMUhqhalK2QkzWdlSjq6u7uPHjwMCAhBnS5YsQSQ9ePBA9QHOZ2jcuDEK2ylTpiSe/gOqY1TEo0aNQg0bFhbm5OSE1bp37169evU2bdr069cvKCjoxIkTqJf19PTEXUaPHj1+/PgdO3Yg9EeOHLlz584aNWqIRSlCiCO78SCqVEXZ26JFCxSwKR5UxdK7d+/iz5d9yg5MVco2R48eLV26NFLm+fPnckgJCKCxY8ci4xo0aHD48GHUhhUrVpw9e7ZcnBJUkeIbrynCdN7e3v7WrVu4lUMfYP6OQTxX06ZNnz59ihgVByLWr19vbm6OhO3Vq1ePHj0QvsWKFcP4mDFjkMKurq5I6itXruzevVuMp0EcPE38G6rWrVvjNsVUtbW1xb6kYcOGsk/Z4j1R9kGlhkk0prTffvvts2fPMOLu7o5/lqj+xAqUNcTLjlvZpwzQwv8S0pUynfgmY3KJ/xN8Ujs9KyeWnvWVaieWxvr79u3DRDg2NjZv3ryYJjs4OGASPWfOHKSqtbW1XI8yn4eHh6enJ1IVDTlEn4upmkU2b97s4uJSsGBB0U3yGbFK4vGPtj9p5SQ+9b4ZaSeWfJ3w8HDx8yEoWrRo3bp19+7dy1TNYkxVJSFVKQtMnDjRx8dHduiDhQsXiu8blS5d2srKKjAwkEcAsgWPACiIn1ZRdpo8eTKm/E2bNv3jjz8QqR/9WjuR+mOqZhHswVKbFOdax48fr1ix4saNGw8dOsQ8pRyDqUrZpkGDBidPnuTxU8phmKqUo3Tu3BlzguQmTJgg11ADISEhcrMSVKlSZciQITExMXIxaTimahbhEYCsMX/+fHF1gOXLl6O7d+9e0R01apRYIW1ffvnl4MGDZSclH10h/Xbv3o0NO3HixKRJkw4ePIjKPTY2Vi5LhaWl5dKlS2WH1BVTlXKU8uXLJ1wcwKxSpUro1qpVS3TFWaMgMjLyzZs3op3ct99+m/j0qcl9dIX0q1mzJjasfv36Dg4OwcHBUVFRv/zyi1xGmoypmnVYq2YjT0/PYcOGOTo6mpqaPnjw4OnTp/369TM2NtbR0UGu7d+/X6y2bdu2q1evopHaxQJUK+ABUbQuXry4adOmRYsWdXJyio+PF+vMmzevcuXKpUqVwt0HDRqUnoMPhoaGWFN1xcAUr2WA7UT4Ojs79+3bN7V1SB0wVSm32Lx5M6rUo0ePIu8mTpwYEhKyevXqw4cPV6lSJcUr6H30YgG7du3CA+IR8FDr1q1bu3YtBn/99depU6fOmjXrr7/+evz48YoVK8TKH1WnTh3VdQFSvJbByZMnGzVqhBwXF/5Lz/UOKFswVSm3yJ8/P8pPS0vLvHnzNmzY0MfHp23btnXr1h01atTDhw+Tn+HloxcLwAN+8803aKAytbKyErE7d+7cKVOmdOvWDSmJSE3/yfpQOL948SImJiY91zJI5/UOKFswVbPIe/4yOLtVr149X758oo1IQqGH1MMkHZEkBpP46MUCUOSqjuqI80O/fv362rVrqpNJ6+jomJmZifZHPXr0CA+CFMbTffRaBulZh7ILU5VyC9XFAgBhikI1ODi4efPmy5Ytk6P/lWKSJpZ8BZSQSb7sIa4CkB7nz58XZ/tPz7UM0nm9A8oWTNUswm9WqY+oqKglS5bs3r0bedqzZ0/VKW8yDsWmiYmJ6uoAcXFxyErRThsm/suXL//666/RTs+1DBS/3gEpiKlKuQ5iNF++fP7+/rdu3dq8ebP4KuvJkyfF0gxydXX94Ycf/vzzz8uXLw8dOvTNmzeplatYISwsLDQ0dM2aNZaWloaGhs7OzhhP41oGeKjw8HAUqopf74AUxFSlXEdHR8fX13fVqlU1a9ZctGjRihUrMJUePXq0XJyStC8WAIi5kiVLooGMdnFxQT6Ky1Pb2dmprnSdRKtWrWrVqmVhYeHu7t64cePjx4+LC7GkcS0DFLOor/H4n3G9A8o6mJlSFhgzZszq1atlh1Kn6WcCxJb//fffsvP+PVJvw4YNsqPGeCZABbFWJVLS+vXr+/Xrh6n906dP58+ff+3atQ4dOshllDswVbMI9mD8tCo3+PHHH6tVq2ZjY1OmTJm1a9du375dV1dXLqPcgalKpKQiRYqsWLHi4cOHz549Cw4Obty4sVxAuQZTlYhISUzVLMIjAES5BFOViCRzc3PZogxgqpJ6EW/swMBA0aWsIU4NY2pqKrqUEUzVLMIjAOkkUjU0NFR0KWucPXsWt6xVFcFUJfWCcsnAwEC8ySlrREdHYzfGy9wqhamaRVirpp+joyMmpB4eHrJPmczJyQm3dnZ2oksZxFQltYM8NTEx8fT05NHVLLBy5Up/f38Uqq6urnKIMoapSmrH0NAQb3U07O3teYA1UyFP3dzcDAwMxAtOimCqZhEeAfgk1tbW7u7u0dHRFhYWKFrlKCkHry12WoCGl5cXP/1XkBbe7bJJmQkVgaWlZY8ePWSf0iEwMNDR0TEyMhLvefMESFu5jD6L+GAKLyxu0TYzM0OVyo/+lcVUzSKurq5NmjTp3r277FP64J3v4eGBd35MTIwcIiVg1o9/k/xIMDMwVbMIUzWDIiIiUF6B7KulHTt2VKpUSXUZQfWEeh/FqaGhoeyT0piqWYSpmhuISwDY2trKPuVK/LQq6/DTKqLcgKlKRKQkpmoW4ZEWolyCqUpEpCSmKhGRkpiqWeQ9f1tFlDto/DerQkNDz549q/7fZLx27ZqhoaGxsbHsqyXxTUYzMzP+fvHz8JtVBBqcqohRe3t7cQ5zUpadnZ2Pjw+/KP6pSpcu3apVq1WrVsk+5UqaegTA09PTwsICkerg4DBv3rwDBw5g90AZERUVhZfR3d3dysrK39+/fPnyuJUvN6XP69ev4+LiZIdyLfmW0ijiFBsmJiYM00yCHZWBgQFeZISsHKJ0KFq0aPfu3WWHcivNq1U9PDwCAwNtbW1DQ0N5BqNM4urqipdXnDpazQ9YE6kbDUtVvMPxPhcn2eVRv0xlamoqzmTs5OQUHR0tBonoozQsVd3c3HDLSM0amAq4uLhgT+bl5SWHiOhjNCxVMfc3MzPjZcuyjDj/Jq8fRZR+mpSq4r3NY6lZCXMC7MaCgoJkn4g+RpNSVXxswqtBZDHxiwB+Lzg9ypQpU758edmh3EqTUlV8ZsKf/WQxsRtjqqZH06ZNGzduLDuUW2nYcVUiNbRy5crdu3fLToLZs2ffvHlTdiiXYaoSZdSTJ0+6d+9uaWl5//79gICAkiVLTp8+/e3bt3Ix5TJMVaKM+vbbb3V0dIKDg0NCQtavX//o0SN7e3seYM21mKpECvj+++/19PTu3r0bFRVVokQJXhE6N2OqEinA2dkZ5Soa2tra7du3Z6GamzFViZQhylVjY2M05BDlSkxVImWMGDEib968rVq1YqGay2nSWas9PDw8PT0PHDjAn1dlJXV42UMTrvgQERGh5r+dffXqVb4Esq+W8N+RV3zIXOKEgBrB3d0dG8xzqmax7H3Zz5w5w1/TZRLEa3h4uHyhSTk8AkDqS1zxAYWq6ooPUVFR8l8ufZbEV3xA4Y+Xl1d8UBxTldSUjY2Nh4eHgYGBn5/fypUrXV1dUVvxDJAZhBcQLyNeWEQqdlTIWXt7e7y2cjEpgalK6sjLywtvezMzs4iICJ74MZOorvjg7e2t5gesNQtTldQOklRc8QGTUxanmYpXfMgMTFVSO6ih8A5HucoPqbOAdcIVH7An4+/BlMJUJbWzdetWzP0dHR1lnzKZuIIOz02uFKYqqReemzxbWFlZiVeeMo6pSuqFqZotxMEWBqsiclSqtm/fXiuZzZs3y8UZ07lzZ/mI/zVhwgS5hnIWLVqERx42bJjsf+Di4oLxuXPnyn46fPPNN05OTrKTEmx/9+7dZUcNiIsOMFWzGFNVQTmtVu3SpQv+ZSTWqlWr3377DWF0584dudJnmT9/vnjA5cuXo7t3717RHTVqlFhBWdhgPz+/d+/eyX4Cf39/jMsOpbIfFZc3/yRZtmsJCwvDFlarVk32P8B/a4xjzy376YByIe0TDuzevdvY2Fh20kfs0iiDclqqFi1a1Oy/DAwM6tat6+Hhoa+vL1f6LPgXLB6wUqVK6NaqVUt0S5cuLVZQlniWw4cPiy6cOnXq6dOn1atXl31KkHw/OmbMGLks88XFxSENr1y5Ivvpc/XqVcSr7CQQqSo7pOFyxXFVhNGcOXOKFCmCNv7tnjx50tbWFlOemjVr7t+/X6zz5MmTAQMGlClTxsjIqHfv3g8ePBDjH5Vkit2sWTNvb280PD09Bw8evHjx4qZNmyLrsU58fLxYByVnvXr1dHV1sQGrVq0Sg0nkzZvXzs4u8eELvPFQyxQoUED28+Tx9fWtU6cO/q6GDRuidhaDKG/x1NgHlCpVytnZGW97MQ7peV6Nk3w/+sUXX8hl6qpx48aJ/8u+efNm+/btvIxgjpHTUjUqKgpVgMrt27flgkQmTpy4dOnSa9euNW/efODAgRh5//49AgtJunXr1j179sTExLRu3Rr/1sX6n23Xrl14ENSbISEh69atW7t2LQYxL+vXr9/IkSNPnz49evToYcOGbdiwQayfRNeuXbds2YJtE120MSLagJAdOnQoMh0PjnqtXbt258+fx/jMmTN//vnnH374YefOnS9evPDx8RHrp/95cwC87MWKFVuxYoXsJwSZ+F0mXhkTE5NChQpVrFhxwYIFYqlKkmn1lClT7O3tRRuvP/ZhhQsXxu4Kr97r16/x7wS7KCzCXmrZsmVopHO/1a1bt8SpGhgYqKenV79+fdnPk+fEiRPYPWN2VaNGDS8vr8T/BrDbMDQ07NChQ+IjWhcuXGjTpg3Gy5YtO2nSJNX+m7JFTktVxCLm5iopfpTUp08fvDHy58/v4OAgDiQdOXIEM0ekDP5lAxqXL19G7Ir1PxueAqmHRuXKla2srMRz/fTTTwg1lK5Vq1bF7ahRoxK/wRJr0aLF8+fPjx8/jjbmmJGRkW3bthWLYN68eShFUQ7jjYc3Et5UokbGm9DDw6N///5169b97bffUH2L9dP/vJolyX4UEHb58uVDpY+ME+tg5xocHIzXZNOmTVOnTp0+fTrmK3jp8CJcvHhRrJO2u3fvYgbTsWNH7MN++eUXJCZeWwMDA/wHwlI86ZAhQ9K/38Lj4D+o6h+Y2F+qjgAgLvGvpUGDBseOHXN3d8fMAzMejONf6VdffYW/KygoyMbGZuzYsWL9hw8fYj6E/9xHjx7FVuFJXVxcxCLKFjktVR0dHbFjV0mxXkCsiAbqDtFAhr58+bJ48eIYAWNjY+ztr1+/LpZ+tipVqqjeKomfa8aMGeKJYM6cOak9EUIZFbTIPlSm7du3x/piEeBxmjRpIjsJtRjeqP8kwFtODObNm1e1TvqfV7Mk2Y9CQEAAxhFAmHaI1ENsVatWDVUk/sv+/vvvyD6sNmbMGFSI4eHhCQ/zEXFxccjiadOmoVxF9YpC8saNG3LZB+nfbyGOW7Vqha1CG/9K8ScknoVgIlW9evW5c+ei4O3ZsycqA+xBMY79Jf49IGRRrmLj8QeK9VEmm5ubz5o1C/tX7HcXLlyYM/aXmitXHFdNIvGhSQFTrS+++ALBqoJ/65/0gawK7itbKT0R4LlQeohnAcT3qVOn5LJkVFNFUc6IQQFbKFsJtLW1Me1FjMr+BxgXjU96Xg2SZD8KSCKMI7Ywzf/rr7/Q3rhxIwpVNFADYjeDag5R1ahRo9jY2H8fIh3Kly8/cOBAVKPYM6HSVB3FTuyT9luq/7IofvHfAsWmGIfk+0tE/+vXry9duqTaXwL+FtHA+ocPH5bPWrhwly5dUL0+ffpULKWslxtTNTkUBZjiqb5WgjIE9ciTJ09E96NUp6VAZXT16lXRTg2eC1M52cmTB+9DzChlJxnM6/EO2b59+7lz5/BmlqMJUBBhVis7CdNDlGNGRkYlSpRQ/fTw3bt3mEWK9ic9bw6ASt/W1hZl4L179/Ai9O3bF4Nr165Fsblu3Tqk5IoVK/BaiZVTg92PaJw/fx6VIOpBPOzEiRNT3ON+0n4L2xYaGnrz5k3sLzGpV+38ADsG2UqARRh5+/Ztkl1m4v1lr1695LO+fImyGutjUCylrMdU/RcSp127dn369Dlx4gSix8HBISYmpmjRonJxmkxNTTHlRPBFRkYOGzYsxfo0MUwS16xZg2kaJuy4/f7779P4shSqLYSps7NzixYtMG2UowlcXV0XLVrk6+t77do1vNtRRolvzmLcw8MDwXHhwgXcEaEs1v+k580Zunfvjv8uqEwxYS9XrhxGUD/ixUGQDRkypEqVKikWdBhUfU34zJkzouHj49OgQYODBw9i6o1CMsXTO33Sfgv/ulBsYkv8/PySzEKS7y9NTExQhGKvmfin+qrnwvNifcSu6G7btm3EiBGiTdkit6dqhQoVRAMxhH+1mD2hiMA7cP369WL8o4YPH96pU6fevXu3bt0ak0oEWYoVkK6ubsmSJdFo2LAh3kgolOrWrbtkyRIknXWa14PCVPHWrVtJ3njw1VdfIRx//PFHCwsLzCV37NiBBsbHjRuHYMUMF7NFvNMWLFggfjbzqc+rKZJ/WqWad4svckybNk1M/wH/Ffbt24e5COIJ9R2m1ShCcSuWAl4rzFFmz56N19zLywtTBDGOOyJhz549i/Xx2h46dAg7M+x6xXFztF+9evWp+y38l/35558fPXqEXaYcSjB06FDxLHicTZs2IZ3F7xpcXFyQmPhzLl68iB0qynCxPooA7AnwD+/SpUtYAXcX/9Io2/x7IEpD8LpV2SKLX/ZPejrMMP79R/xftWrVkovfv0eeot5H/IkuJt3169fX0dExMzNbu3Yt9i4IPoTR+PHjsZcS66CYLV68uPj61MaNG7/77jsMIruxu9XT08NuePLkyYGBgebm5qtWrcIiJycnPCCKWbRRGmPfhi7qR+yn/324/8IEAlt4//59tHGLWXzfvn3FIuwLsXsW7WPHjjVu3BhPh4J67ty5qJ3FOHaftWvXxuweOwzsHjp37izGkb8YwWymbNmyU6ZMwd4Ug5hC4Q8RK3yUeNlxK/uUAUxV+gh1TlVSClNVQTyuSkSkJKYqEZGSmKpEREpiqhIRKYmpSkSkJKYqaaQnT55oa2svWrRI9vPkmTRpkpaWljhxl9CqVavEP/FMAos+elWF2bNn4zGTEN8L/iTiNKxh/z2nKuVUTFXSSEWLFq1Vq1bi3yDt27cPt3v27BHd9+/fnzhxonnz5mh/+eWXgwcPRmP37t2fepbxL7744t9TYSeS/l+IKMLS0nLp0qVo/P3334jmNWvWiHFSW0xV0lRWVlaqsxw8ffr05MmT7dq1U6XqpUuXMChS9dtvv+3SpYsY/1QFChT491TYiVSpUkUuy1rYkXh4eNSpU0f2SV0xVUlTITFRvj169AjtoKCgYsWKubi4HDx4UFz+ICQkJF++fI0aNUJ727ZtV69exW2HDh3u37+fP3/+KwnXRHn16tWgQYOMjY1RkM6fPx8j6YeY/vrrr2Un4VToCFw0tiQ7ubVYQXj8+DHqzcjISNFFfW1kZCTaFy5caNGihb6+PkawnWKd+vXrox53dnbu27cvxpGq4gFxO27cuPLlyyNqO3XqpDotoY2NzcqVK0eMGFG7dm38UeKUu5TFmKqkqUQdivTELeIJkYTq9e3bt0ePHhXjiCRxrn4BObhz506EXXx8vDjH7qxZs+rVq4c1ka2urq6qsEsM+SVOL6By9+5djItTt6guGLFp0yaEbIontxYrfFSvXr2wtai1/fz88DjipNQowLFjWLx4cZKJ/5gxY9avX79kyZIDBw7gXvjDsYcQi2bMmNG/f//z58//+OOPbm5uvMBf1mOqkqYqWbIkwlEcBECqtmzZEhVikyZNxEEA5JqI3TS0adNm+PDhFSpUcHd3RwGbYgAh4P49FXYiU6dOxTgy+vnz54cOHUL73LlzqJqRp+k5uXWKsDNAFC5atKhhw4bW1tZI2DTuiABFni5YsKBt27YokFGcvnjxArEuljZu3FhU6NgevCAp7iooUzFVSYOhRsME+eHDh2L6jJFWrVohVZEyGMFSsVpqVJ/m582bN7VTOJqamoofd6uI8/sZGBi0bt1aXMRl48aNeF7MuNNzcusUYQNEXTl//vx+/fqhiJYLUoLARQWtOrM1ohN/iDimAaIMhzT+KMpUTFXSYKhGjx8/jhg1MTERJ3VE0p0+ffqvv/569+5d4jPqpwh5JFuf5auvvhKn40OdKE42iHn3R09undjLD2fFjo2NRWE7ZMiQe/fu9e3bd9y4cWI8RUh22fpAO+FKEKLNJM12TFXSYKhGkUfe3t6Y/ouRunXrGhoazpw5E1PjJOf5Vpytre3du3fXrFlz69YtcSnW9JzcGlTjqrNi79+/HxUoQhlb3r59+ySfcSWBihiprfpWGaIZj1OtWjXRpWynSakqzr4cGhoqupQ1xAsuXnx1U7ZsWUTMiRMnVKmKqq1FixYoYFM8qIqlT58+vXPnjurM+R+V/NMqEHc3MjLC87q6unbt2lV8LJbaya0THulfuIu+vv6MGTOuX7++c+fOVR+uVok7Pn78OCAgICIiYsmSJdhPPHjwQFx3HdscHh6e+BJbOjo6qGpHjRp14MABbIyTkxPq0+7du8vFlN00KVXNzc1xy1TNYsgIFH3qmaogDp4m/g1V69atcZtiqjZu3Lh69eqVK1dO56VVIfmnVaAqNpFl//zzj+paA9999x2K5aZNm9rZ2eXLl2/fvn2RkZF//vmnWAqISF9f31OnTtWrV2/+/PmrV68W/6qRzmPHjkU+otQ9fPjwkSNHKlasOHv2bCz6+uuvly1bluRi1HPnzkV1jPXxXNhPBAUFIWrlskRKlChRpEgR2aEsIw7AawpsMP4Vyg5lPpE+SC7Zz3w8a3W24FmrFaRhx1XFlSm9vLxknzIZqiHcOjo6ii4RfZSGperKlSsxG3Vzc+NxgCyAvVdgYCAKVaYqUfppWKoaGhoiWNFADcVgzVT+/v6enp7Yh4kXnIjSScNSFezs7BwcHBCpFhYWeNvLUVJOdHS0fYL3798jUtX2cyoi9aSFd45sahRUUpiWxsTEmCfAOz9nXN0+GyFMsa8CzPrRFj+FxGsrF2cVDw8P7CwPHDjA/6BZSbzs7u7uaMgh+mwJn1lppKioKBSt8s8g5WDWn42fBavhdwAS/340X758devWnTFjhuoa/TkDvwOgIE2tVRMTFZaan5snLCxMX1//yy+/lH21hPIQVX/2TvnVsFadPXv2okWLxNdOY2NjQ0JCsJGdO3dO+wTScXFxhQoVunz5suqH+eqMtaqSRLhSZkOk1qxZU3YodepZq1aqVEl2Ehw5cgQbiXiV/ZSIU/MhVWVfvbFWVZDmfVqliX766ac3b97cv38/8c9sSHM1btzY0tLS19dXdJOfqTomJkb8hhW70mXLlqW4TsJdKQdiqmaF6dOnv3jx4vHjxxMnTpRDpOEQkeIUqCmeqdrAwOD58+dYGhYWNmTIkBTXSXgYyoGYqpkOhWp8fLxo3759m+VqzmBsbHzv3j000nOm6s8+mzVpIqZqphOFqr6+vp6eXnR09IQJE+QC0mSPHj0Sl2tNz5mqP/ts1qSJmKqZy9PTU1w8w8nJaezYsW3btr1586Y4gTxptPPnz4vzZKfnTNWfejZr0mhM1cz19ddfX7582dfXF4Vq2bJlAwICjhw50qpVK7mYNFNwcPDRo0fFCQDTc6bqdJ7NmnIGpmrmwtSvTJkyspOgdu3aSFjZIQ0RFxf379mqw8KOHz++YMGCdu3a9enTp2HDhliU2pmqtbS0sBTtV69effRs1moi639KlyMxVUm9iDd2YGCg6KqJW7duifNVo9JcsWLF2LFjVafxT+1M1QUKFHBycurZs+e6des+ejbrbCd+RJO9PwDJMXLCb6s0wuTJkytWrChOV0ppwNsbBb6trS2PPmclCwuL0NBQpoEiWKuSekG5ZGBggMmy7FPmEyfW+eiFvimdmKqkdhwdHVGx8gfpWUZMoezs7ESXMoipSmoHeWpiYuLp6YkCSg5RpvFPgELV1dVVDlHGMFVJ7fCKD1kGeYoXmVd8UBZTldSRtbW1u7s7IpVXfMgk0dHRbm5u9vb2aHh5efHTfwXxOwBZhN8B+AyBgYF2dnYxMTF4z4tzv/ICARmHVxW7K4iIiMiuKz7kbEzVLMJU/TyopFxdXX///XfZJ4Vg1o8Xlh8JZgamahZhqmaQqrySfbW0Y8eOSpUqqfnJ/1GZAqf8mYepmkWYqrmBs7Nz27ZtbW1tZZ9yJX5aRUSkJKYqEZGSmKpEREpiqhIRKYmpSkSkJKYqEZGSmKpEREpiqhIpxt/ff8uWLbJDuRVTlUgxcXFxL168kB3KrZiqRErijxWJqUpEpCSmKpFitLR4Yg1iqhIRKYqpSkSkJKYqkZJ4BICYqkSKMTQ0LFasmOxQbsVUJVJMly5dWrVqJTuUWzFViTJq06ZNe/bsQUP1HYAFCxb8/fffCQsp12GqEmXU/fv3u3XrZmlpee/evYMHD3755ZeTJk169eqVXEy5DFOVKKNGjhxZpEiR4ODg/fv3r1u37vbt29bW1jVr1pSLKZdhqtLHlS5dulatWm/evJH9BIULF96xY4fs5MmDTEG9ZmpqWqJEiXbt2v3xxx9yQe7g6empp6f34MGDqKio4sWLT5s2TS6g3IepSukSFhbm5eUlO8n88ssvzZo1MzAwwDqrV6+uV6+ek5PTgAED5OJcYNCgQfr6+qJdv379OnXqiHY2srCwmDJliuxklcePH2tpaUVGRsp+MnFxcVgB/5xkPydiqlK6WFlZeXh43Lp1S/YTuXHjhpubG/J0xYoVdnZ2bdq0mT59emBgoK+vb646LR7KVdTvRYsWnTlzphyiXImpSukycODA2rVrIz1lP5GffvqpevXqzs7Osp+gUaNGjo6OU6dOlf1cAOWqjo5OjRo1zM3N5RDlSkxVShdtbW1M8/39/Xft2iWHPggNDW3bti2mdbL/Qfv27THRi4+Pl/2cLjo6GpNu7GBkX228f//+hx9+MDEx0dXVxd7uxIkTckEi+fPn/+uvv9q1a1eyZElbW9s7d+707du3YsWKFSpUCAgIEOvcv3+/R48exsbG5cqVw070+fPnYvzChQs2NjYGBgb169c/ePCgGIQnT54MGDCgTJkyRkZGvXv3fvDggVyQ0zFVKb1Qgo0YMeKbb75J8p2hGzdu4B0rO4mUL18ekZrGIbacBLsWJMvevXt//fVXNJCwcoEaWL169cyZM+fOnXv48OFSpUohLuWC/1q0aJGfnx92hCEhIbVq1RozZszVq1dbtmw5evRoLEU0YzcZFRWF3Soe8NChQ5iLYPzp06fW1tZFixbdt2/fhAkTVFMWrN+5c2ck6datW/fs2RMTE9O6deskH3jmWPjjKQtMmjRpxYoVsqNp8FbEGwkNvDfQdnd3R7tQoULbt29HQ3wq8u96/4WlKGCfPXsm+zkXwsjQ0BDvJgcHBysrKzRMTU3PnDkjF2cT7AUnT56Mxrhx45CSb9++RfvevXubNm169+5dwir/L1++fIhL0e6ZQLQxiD8NDYRmwYIFHz58KMaRvPiPe/PmzYULF5YoUeLly5diHDsV/PkRERGIXR0dndjYWDGOfwYohy9evCh2yShvxXiOxFqVPoG+vv7PP/88a9as69evy6E8efCOTTzvU8EgwkVPT0/2cyhPT097e3sUp/PmzVu5cmVgYKCLiwtiBRUrunKlbIWI/OeffzCdR9V57dq1bt26JT9cA5jai0bhwoUTt0Xj8uXLVapUUY1jso8gRjF76dIlS0tL7GLFuNipANZH1BYvXhyPIB4QE5fE/2xyMKYqfZrevXs3adJkxIgR2CeLkW+//RZTy/Xr14uugDfbggULxo8fL/s5EZIUeerh4WFgYHDgwAFXV1cx7uXl5ePjg9fHyckpxc/3shgmE5GRkVOnTkXWYxbfqFEjTNvlsnRT/ecWkMva2tqY0efNm1cOJcCgaGAH/MUXXyBYVfAInTt3FktzNqYqfbJFixahIouLixNdzDRRr/Xt23fUqFGYMAYFBc2YMaNBgwZ4Aw8aNEisk/OIA6n+/v5mZmZoW1tbywUJHB0d8RKZmJggYbP9MKuvr++ePXv69euHuf+NGzfOnDmDbZPL0q1q1aqocx8/fiy6J0+exD+AaglCQkJU/xiOHDkiGjVr1rx79y5yXHTxvNgDPXnyRHRzNqYqfTK8kcQnGCqTJk3C+zY8PHzIkCGYYO7fv9/b23vz5s2qyiWHQZgiKxGmDg4OSChTU1O5IBHsbLACZsRYAdUi2nJBlgsLC3N2dt69ezdm5ZhSvHv37jO+qNCiRYvKlSv379//7NmzR48eHThwIFISuw2ENSpWjOMP3LlzJyr3fPnyYX2kart27fr06XPixAlELV6omJiYokWLikfL4VCWUxbQ6E+rKDEEh3jvzJs3Tw6lycXFBSsbGhqKwwJZRvVpFeb7SD1jY+PChQtjcMuWLWKFxBCFKD9FG4X2yJEjRRszD+wSRBu1J3aZxYoVw9Qeu088rBi/cOECSnVM+fHg2KGijTUxjhh1cnIqVaoU7oJ4FZ905YZPq3jxsiyCf98VK1bEPzLZJw2EiTz+C6JQNTAwwG2SWX8aVq5c6erqipTBLbJYjlIOxSMAROmCGW4aB1LTplaHWSmzMVWJPi49B1LTpj6HWSmzMVWJPiLJN1LFF/4/A+6ISFW3b7OS4piqRKlK7RupGaFu32YlxTFViVKWkQOpaeNh1pyNqUqUgowfSE1b9h5m/emnn/T19RcsWBAfH9+lS5fChQtfvnxZLstMueGU1cBUJUpKqQOpacvGw6zTpk2bNWvW4MGDg4ODAwICTp48Wbly5c6dO1taWso1kvntt98QiHfu3JH9T4GHXbp0qezkAkxVov+XGQdS05Yth1lfvHjRsGHDQoUKoYG/tGbNmnnz5h09evRff/0l10imbt26eFlUV5GhtPz7UwDKfPxtlfo7c+YMJuZ4U5iZmYWHh8vRLIGnFueotba2joqKkqPp9uTJk379+hkbGyMi7ezsHjx4gMFNmzaZmpqKFWDy5MlYhIb4RSliFA3xk2I0Lly4gF0IHkSsfPToURSYurq6NWrU2LhxI0ZQVuvp6Ymljx8/xj7giy++QLndq1ev+/fvi3E81IkTJ7p06YK/BXfct28fBuvVq4dxPFGfPn1UP6zy9/dHQMfFxYk7rlu3rmjRoq9fvxZdTcffVmWRCRMmxMbGYqIn+6Rmjh8//ssvvzx9+tTBwQH1YybN+tOAMhmpFxQUhCj08/MT+Z5OAwcODAkJWbhwIcIL83orK6tly5Zt3rwZ5Sd2D2KdKVOmIM7wyGjnz58fc3/k3e7du5Gkjx49wiAq5X/++WfVqlW4S/Xq1bF+586dN2zY8OOPP4aGhmKdTp06ibPlNm3aFK+Pp6cn7vX999/fvn379OnTiGYtLa3WrVv7+voWK1Zs1KhRAQEB4tkR0I6OjkOHDkWMokDGZlSoUAH7AGxh27ZtscJXX32Fu+SYowRM1SyCf3nTpk3Dv2bZJzWzd+9e8YkN5uOIADGYxby9vcUxh0/dhkaNGiEiFy1ahPb58+dRS6Lm/exUxTZcunQJixLu9+/pWZF6JUqUEKl6+PBhROHDhw9RyWIpagWUmWfPnkUQI1VVW47HR5iKeEmeqjVr1sRjIlixJ8Mj4MF37dqlOjerxsOfTUSARBBvCsSKHMoqmPWLMBLHc+Vouv3222+FCxdu2LDh1KlTr127JgZTOwIAqnOpoJwsXry4GFQdAWjVqpWHh4cYVFEdAfj111+RnghHFWz2tm3bsAiNo0ePJqz+XnyrQbQR+kuWLEEj8alV1qxZU7p06Xfv3v3xxx9lypQRlyrIGfhpFZGEXDtz5gxyLYu/Rqr6DsBnfzF2wIABt27dQvW3f/9+1IyoCuWCRF6+fClbHxMfH5/kXNSJpX066gIFCojGR3Xs2BE19fHjxzds2NCrV6+cdNJIpirR/zM3N0fGId2y7GukqifKyBdjPT09Hzx4gPk+UhUl6rJly8TZ/nGLYlCsgx2GaHxU1apVE1+HtX///piny45yp6PG3qtFixa+vr6Y+/fu3VuO5ghMVaL/MDQ0FBmXBV8j9fb2FkVxBr8Yu3PnTjc3t+DgYETn9u3by5Urh4oSAY2wmz17NspYVN/nzp2Ta3+MuKbDnDlzLl++jDtihv6///1PLvus01GjDg0PD4+NjZX9D7p27bp06VJsrfieQM4hDgQQURKZepg1gwdSk7h48SLqPiQpHq1169YIUDHu4eFRvHjxUqVKDRs2bOPGjd99950YT/u4KuzZswdJJ75ZhRk6RhJ/syrF01ED/hzVqa+xZ6pQoYJoL1myxMjIaMCAAUlOWY36GoErLtmbk/A7AESpEkc5ESK4VV2eOuNQBWPWjAc3MzPz9/f/vFl/DoAiGn87dglVq1aVQzkCjwAQpSozDrMqciA1B3jx4sVPP/3UoEGDHBap/xIlKxGlAQmINwtqVZ+MXXvKy8tLvO/Sec2rHCxfvnwGBganT5+W/RyERwCI0mXlypVOCZcdc/2sa09FR0e7ubnhQRAlmPV/xtencpi7d+8WL148/d/E0iBMVaL0+uzDrDyQmqvwuCpRen3eYVYeSM1tmKpEn+BTv82q1DdSSYMwVYk+GfLRx8cHWZnGSVHFUldXV/GNVDTkghzn8ePHWlpakZGRaD9//nzEiBFly5bFX92+ffsrV66IdXIVpirR50j7pAGqStZM6Wteqbnvv/8+MDDwjz/+2Ldv35s3b7p06aL6yWwukvBNACL6HFFRUchNvI9MTU0RsmIQlamY6Ts4OHzGKag1zj///IM/FjsStPE6rF27VoxfunQJ4yhXRTf3YK1K9PmSH2ZV8wOp2M527dphq/73v/9t3rwZM/e4uDiM379/v0ePHsbGxuXKlXN2dsZEXqyf2viFCxfwZ6JUr1+//sGDB8UgYPrftGlT0b579y4eH/cV3VxEpisRZYDqpAEgDqTKBeoEAVq+fPm+ffuePXt2w4YNRkZG2NpXr15hkm5ubt6qVasTJ04EBQXVqlXrq6++wvqpjcfExBQrVqxr164Y37RpU6lSpfA4olZVwX6levXqjo6Osp+bMFWJlHHmzJlChQphChyetde8Sr8//vijRIkSiFHRnT59ukjVffv2FSxYUHWSlJCQENSYN2/eTG184cKFeBxxZlX49ddfk6RqbGxs48aNmzRponquXIVHAIiUgbJu+PDh48ePV9tvpIaFhdWrVw9BKboIPtG4fPlylSpVVFN1TOrz5ct39erV1MYvXbpkaWkprgIAya+MsnLlysjIyD///FP1XLkKU5VIMQgRHR0d2VE/8fHxKDZlB2/+D6ffR3klGgLWwaI3b96kNp7kSgGqx1E5evRo06ZNxRGGXIipSpRbVK9e/fTp069fvxZd1Qn/q1ateu3atcePH4vuyZMn4+LiqlWrlto4hISEiI+54MiRI6Khsnjx4hxzwdTPwFQljfTgwQOUQuLEzyoooxAc7dq1Q7t9+/aorZJQfWP/2bNnmKojNVBaVq5c2cXFRZUdOViPHj1QVw4dOhRTeEzPlyxZgkGMtGjRAi9C//79z549izJz4MCB9vb2JiYmqY3369cPLzXGQ0NDd+7c6eHhkS9fPvEUwv79+wMDA2UnF0o4ukqkeRYtWoSgPH78uOy/f79w4cICBQqIL0giW7t06YK3fWJ37twRa3bo0AGR6u/vf/HixW3btllYWDRp0iTjl/lEUvv6+sqOWkKeWllZ6evr29jYHDhwwMDAQIzfvXu3W7duxYoV++KLL4YMGfL06dO0xy9cuGBtbY3HMTc3R4aijTXFIujVq5fqsgK5EFOVNBVCsF69euKi8xAdHV28ePGxY8eKLlI1ta/1iN9WHjt2TPbfv49IuLYdKjLZ/1xqnqr37t3bsWOH7Lx/jzKzRo0askPK4REA0lSYui5evDgkJGTt2rXozpgxA4XqlClTxNI0PHr0CLfiF0ECZrUouFCOyX4OFR8fjyn88uXLsQdCkT5x4kRUlHIZKYepShqsQYMGgwcPHjduHDLC29v7p59+0tPTk8vy5ImKigr7r5iYGIzXqVMHNVqPHj2GDRu2d+9ecYk6zIhR6ibcL8f68ssvN2/evHDhwtKlS6OWx5+c2qlhKCN41mrSbE+ePKlWrdrbt29r1qyZ+KeT7du3DwgIkJ0P1q1b17NnTzQeP368YMGCbdu2hYaGFixYEPmCaE7+vctPNWHCBOR1//79ZZ9yJdaqpNmKFi36ww8/IFuTX/Uk+XFVEalQrFgxDw+P06dPP3r0aNmyZQ8fPmzZsmWu/tialMNUJY1XuXJl3FaqVEl0P2rDhg2qw6+IV5SWISEh5cqV8/X1FYNEGcFUpVzn7du3mP4n/rQqb968JUuWzLW/BSJlMVUpx0r+adX169cxbmdn9+WXX9rY2KxevfrEiRP79+8fPHjwuXPnkvymgOjzMFUpx9q6dWut/7K3t8d44cKF9+7di1T19PRs3rw5wvTJkyeHDx+uXbu2uCNRRvA7AESK4XcACFirEhEpialKRKQkpioRkZKYqkRESmKqEhEpialKRKQkpioRkZKYqkRESmKqEhEpialKRKQkpioRkZKYqkRESmKqEhEpialKRKQkpioRkZKYqkRESmKqEhEpialKRKQkpipRRt27d0+2PoiJiXn16pXsUC7DVCXKqMWLF+vr68+bNw/t58+fjxs37ssvvwwICBBLKbfh1QCJMgqVqamp6du3b/Ply/fu3TtUqSVKlLh586ZcTLkMa1WijDIwMHB0dESVGhUVhYTNmzfv9OnT5TLKfVirEikgOjq6QoUKSFW0y5UrFxkZKcYpF2KtSqQAQ0PDr7/+WltbW0dHh4VqLsdalUgZKFdNTU0NDAxYqOZyTFXSGEFBQREJZF/9HDx40NjYuHr16rKvfpD7ZmZm5ubmsk+ZgKlK6s7T09Pf3z80NFT2SQnW1tYODg6Ojo6yT8phqpL6QpI6OTmJPLWyskKdhSKLdVZG4MUUzp49i66dnZ2Pj4+hoaFYSopgqpKaWrlyJSIVDVtbW7T5zldWREQECtWgoCC8sH5+fihd5QLKMKYqqSMUUxYWFgYGBshT1FNylJTm5eXl5uaGYA0PD+d+Syn8ZhWpI1Gl+vv7M1Izlaur67x586Kjo8ULTopgqpLa8fDwQK3q4uLCaWkWQLBaWVlhBwZyiDKGRwBI7RgZGWHuj2DlnDRrRERElC9fHtkaGBgohygDWKuSesE7HBNSc3NzRmqWMTU1NTExEd8KoIxjqpJ6EV/y59enshhecOzM1PkXFhqEqUrqRUxCmapZTLzgofyphRKYqqSOOP3PFkxVRTBViYiUxFQlIlISU5WISElMVSIiJTFViYiUxFQlIlISU5WISElMVSIiJTFVKedYtmxZ69atjYyMTExMHB0db9++LRdomjt37mhpaR05ckT2SaMwVSmHGDhw4NixY9u1a7dt27a5c+eGhYXZ2Ng8ffpULs4qu3fvLl26tOwk0r9//8qVK8vO5/rtt9+QtshctC0tLZcuXSrGSa0wVSknCAgI8PX1PXTo0HfffdesWbOvvvrqr7/+ioqK+vXXX+Uamez9+/d///237KSka9euo0aNkp3PVbduXQ8PD319fdkntcRUpZwAxWmvXr1q164t+wknaV2wYEHJkiVFF5lbp06dIkWKNGzYcO/evWLQ09Nz8ODBixcvbtq0adGiRZ2cnOLj40+fPo16UBWRz549K1SokL+//9u3b6dPn161alU9PT0rK6vjx4+LFVARL1u2zNzcXJTJHTp0uH//fv78+a9cuSJWEM6dO4egRyMoKAhFK3YArVq1MjY2btGixc2bN8U6H4XSe86cOfgr6tevHxwc7Ozs3LdvX4xfuHChTZs2hoaGZcuWnTRpEv4KsT5lC6Yq5QTILCSj7HzQu3fvfv36oeHn5zd06NBvvvkmJCSkS5cuiL/z58+LdXbt2vXmzZvDhw9j0bp169auXYt6sEKFClu3bhUr/Pnnn7q6usjKyZMnI5rnz5+PPG3UqBHCNDw8XKzj7u7es2dP3AUPvnPnzlKlSiHXkL9iaXIPHz7EQ+Gpr127hqDE3eWCdDt58iS2AfuDNWvW4NHwt2Ozjx49+ttvv23YsMHFxUWuR9mBqUoaLy4uDslSpkwZ2U9m3rx5KOtQltaoUQOlHMo6b29vsQhFJdIWDdSPqEDFCUa/+uorVapu2rQJiamtre3l5bV06dK2bdviQWbPno3KNyAgQKzTrFmziRMnYlx0PwpJis3AU6O6xHNl8KymolKeNWsWNgCbt3Dhws2bN8tllB2YqqTxChYsaGBg8OjRI9n/4NWrV48fP0bj8uXLTZo0EYPQuHFj1fS8SpUqmO+LduHChUWje/fuR44c+eeff2JjYxGd/fv3R/Dh0VDkYh0BFev169fF+omPPKQHNtjU1FS08VCi8dnw16HWFlsFqJexj8n6j+lIhalKOUG1atVUBzpVpkyZggBFI8nF2VB4YtYv2gUKFBCNxOrXr//ll19u3759x44dX3zxhaWlpfiA6MKFCy8/ePv27dy5c8X6Ojo6opFOqFJlSwnYtl69esnNevkSlTv+Xn6ilY2YqpQTjBgxwsfH59q1a7KfJ8+LFy82bNjQunVrtKtWrRocHCzGAXUoUlh2UiEOAmD6j0IV3RIlShgbG6u+QBofH+/g4HDo0CHRzV41a9bEX4eUF91t27bh1RBtyhZMVcoJ+vbt27Jly0aNGs2fP//YsWMoMzFbR+H2/fffY6mrq+uiRYt8fX0Ru7Nmzdq9e/dHv+Qkvpu1a9cu8XkXjB49evz48ahez58/P3LkyJ07d6Z4IBWFMGbfd+7cUcXcZ7tx40ZYIk+ePJELEuCJwsPDY2Njke94Rmdn50uXLiFShw4dqvrmA2ULpirlBIiYP//8c8KECahP27Zti2KtbNmyx48fR42JpYjIhQsX/vjjjxYWFps3b0YyoiHumJiurq4qjxo2bFi8eHEzM7OKFSuKkTFjxiCLEdDisCyiuVixYmJRYlhavXr1ypUrq74hkLZ8+fKVK1dOdv7r66+/rpXIH3/8IRckwNJly5a5uLjo6ekdPnwYT2dpaYk/fPDgwZMnT5YrUbZ4T6ROxNeMDhw4IPuUJcTLjlvZpwxgrUpEpCSmKhGRkpiqRERKYqoSESmJqUpEpCSmKlFSYWFhWlpayX8p4Ofnh/HOnTvLfjps3ry5fPnyspOSuLg4PCaeUfZJ8zFViVJ29erVJGEnUlV2iFLBVCVKWePGjROf/OnNmzfbt28XJxYgSgNTlShl3bp1S5yqgYGBenp69evXl/08eU6cONGsWTN9ff0aNWp4eXm9/3AOly1btpiZmRkaGnbo0EFcDUXguaVzCaYqUco6dux45coV1RlbkJVdu3ZVHQFAXFpZWTVo0ODYsWPu7u6enp6LFy/G+JEjR7766is7O7ugoCAbG5uxY8eK9Xlu6dyDqUqUMgMDg1atWiFM0UYdunXrVqSqWARLly6tXr363Llza9as2bNnzwkTJsybNw/jKFo7d+6MkEW5OmbMGCSsWJ/nls49mKpEqVIdBAgJCcGEPfFFXJKfCTs8PPz169eXLl1CiSpH8+RBPSsaPLd07sFUJUqVra1taGjozZs3UbFiUq+t/f/vF9VRVAGLMPL27du8efPKoQSqu/Dc0rkHU5UoVUWLFkWxiUj18/NLPP2H5GfCNjExQRFarVq1oKAgOZowLho8t3TuwVQlSku3bt1+/vnnR48etWjRQg4lGDp06Pnz5ydMmHDlypVNmzbNmDHDzc0N4y4uLkjMadOmXbx4cdGiRaqrCvLc0rkHU5UoLfb29nfu3OnUqVOSK1x9+eWXBw4cOHjwYP369SdNmjRlyhRxrdbGjRtv3Lhxw4YNlpaWiFS0xbUCeW7pXOQ9kTrhWauzBc9arSDWqkRESmKqEhEpialKRKQkpioRkZKYqkRESmKqEpFkaGgoW5QBTFVSL6amprgNDQ0VXcoa0dHRuDU3NxddygimKqkXkaoRERGiS1lD7Masra1FlzKCqUrqRbyxWatmsaCgIDMzM9mhjGGqktqxsrLCmzwwMFD2KZN5eXnhltN/pWi9/+8JzYiyHQpVCwsLU1PTM2fO8POTzBYREYFXGzmABl9tRbBWJbWDosnd3R1vcnEWKMo80dHR9vb2uF25ciUjVSmsVUlNIVvPnj2LWx8fH05OM0NgYKCTkxP2Xra2tv7+/nKUMoy1KqkpvOfFqfgxP0XRGhQUJL79QxmEGN26dSvy1MbGBm1MCxipymKtSmoNb3hHR8eYmBjRxSyVdWtGYC+l2jmZmZlh4s/XU3FMVVJ3SAHUrYgD3KK2ioyMlAvo05mYmCBGwdraGrc8lpoZmKpEinF2dm7btq2tra3sU67E46pEREpiqhIRKYmpSkSkJKYqEZGSmKpEREpiqhIRKYmpSkSkJKYqEZGSmKpEREpiqhIRKYmpSqSY7du3//nnn7JDuRVTlUgxz58/f/r0qexQbsVUJSJSElOViEhJTFUiIiUxVYmIlMRUJVJMp06d7O3tZYdyK6YqkWJ0dXV1dHRkh3IrpioRkZKYqkRESmKqEmVUQEDAqVOnZCfBmjVr/vnnH9mhXIapSpRRx44da926dZcuXaKioo4cOVKtWjVnZ+cHDx7IxZTL8MrVRArQ19ePjY0tUaJEfHz8kydPOnbsuH37drmMchnWqkQKGDduXN68eVGfIlKLFi06e/ZsuYByH9aqRMpAufrs2TM0OnXqxDNX5WasVYmUMXbs2Hz58qFQnTVrlhyiXIm1KpFiChcu3KpVKxaquRxTlTRAdHT02bNnAwMDQ0ND0Zaj6ufp06cFE8i++jE1NTVPYGZmZmhoKEdJUUxVUmsRERFOTk7IU9kn5djZ2fn4+DBbFcdUJfXl7e3t4eGB4hSFFSJAFFmotuRi+nQo9gV/f//IyEhEqp+fn7W1tVxMikCqEqkhR0dH/Ps0MDBAPSWHSFHu7u4iBObNmyeHSAmsVUkdoZKyt7dHiYoGi9PMg6IVkwAUrWfOnME8QI5SxjBVSe1gyl++fHn8y8R7npGa2QIDA21sbBCpCFY5RBnD76uS2sHcH8Hq4eHBSM0C1tbWLi4u2IG5urrKIcoY1qqkdrS0tDD3x/tc9imTYR9mZGRkZWXF71oogrUqqRcRpjzGl5UMDQ2xGwsKCpJ9yhimKqmXiIgI3HLun8XEbozzA0UwVUm9iDc2v0GZxcRujKmqCKYqaYD27dtrfVCkSBFkrr+/v1z26SZMmNC9e3fZ+Sxr1qzJnz+/7Chh0aJF+NOGDRsm+x+4uLhgfO7cubKfDps3by5fvrzspGT37t3Gxsay819iokAZxFQlzWBvb49KCrZs2WJhYdGtW7elS5fKZWrjt99+QwjeuXMnLi4OjStXrsgF6YD1/fz83r17J/sJsPPAuOyQhmCqkmYoVqyYWYLWrVvPmzdv6tSpkydPfvHihVysHurWrevh4aGvry/7n6JSpUq4PXz4sOjCqVOnnj59Wr16ddknDcFUJY00cuTI2NjYnTt3ii5qunr16unq6tasWXPVqlVisH379kuWLBk4cGDZsmWrVq26YMECMZ7YiRMnmjVrhhysUaOGl5fX+/fvHz9+nC9fvpCQELHCvXv38ubNe/r0adFNG0Jwzpw5qDexJehiY5YtW4ZGipuXBJ7Fzs4O83fZz5MHpWvnzp0LFCgg+yltrRhH/Y79jaGhYYcOHVApi0G4cOFCmzZtMI5XYNKkSfHx8XIBZSamKmkkJIuJicmNGzfQ3r17d79+/ZCzyL7Ro0cPGzZsw4YNYrWJEydaW1vfvHlz5cqVnp6eSRINAWRlZdWgQYNjx465u7tjhcWLF6MoxqDquC1iDlUkilDRTQ8DA4Pnz5+jERYWNmTIkDQ2L4muXbsiHxNnJUZEG1LcWowfOXLkq6++QiIHBQXZ2NiMHTtWrP/w4cOmTZtiy48ePfrbb7/hSV1cXMQiylRMVdJUxsbGKCTR+Omnn5BWTk5OKEhxO2rUKFXFhwqxf//+2tralpaWyJT58+eLcWHp0qWYX8+dOxclZM+ePSdMmDBv3jyM29vbo04U6yCM+vTpI9qfJ43NS6JFixaI4+PHj6N95cqVyMjItm3bikWQ2taiaEVJi5BFuTpmzBgkrFgfZbK5ufmsWbNQ2OJxFi5cmNrzkrKYqqSpHj16VLp0aTQuX748Y8aMwh9gDn79+nWxTuIaEwmLNWUnAbpNmjSRnTx5GjduHB4e/vr1a9R9V69eRa7dvXsXlWDv3r3lGp8ljc1LIn/+/MhHkX2I9fbt22N9sQhS29pLly6hRJWjefKgnhUNrH/48GHxpNClSxdUr0+fPhVLKfMwVUkjPXv2DKVchQoV0NbX18dc+OUH8fHxp06dEqsl/kgd40l+n52ki5IWI2/fvi1btiwm2v7+/ps2bbKwsKhSpYpc47OksXnJdevWTaRqkuk/pLa1efPmlUMJMC4aeN5evXrJZ335Mi4uDutjUCylzMNUJY20aNEiPT09VHNoY0aMilKMAwrDX375RbQTf6QeGBiY5PN0TMmDg4NlJ+EApYmJCco6tO3t7ZGqmP5nsFCFNDYvuTZt2qCi3L59+7lz5zp27ChHE6S2tdWqVUv8Y1PVc+F5sT5iV3S3bds2YsQI0aZMxVQlzfDkyZOwBAjHMWPGTJo0adq0aeKj9tGjR69Zs2bhwoWYs+P2+++/V6VnSEgI1rx48eKSJUuQZUk+rhk6dOj58+cnTJiAO6IsRd65ubmJRagTcV+kUs+ePcVIEqj7xPaooBiUyxK+fIrba9euvXr1Ko3NS65QoUIIU2dn5xYtWhgYGMjRBKltLf4oJCZeDfyZ2Nls3bpVrO/g4ID5Ph7q0qVLWAF3L1mypFhEmQv/OIjUhzhB/YEDB2Q/Qbt27cQ/V0CSNmvWzM/PTy5LgOIOU3UdHR0UaOvWrRODuBcSDbNgIyOjSpUqzZ8/X4yPHz/+q6++Eu1jx441btwYZS+m+XPnzn337p0Yh1q1allZWcnOf61evVpuTSIXLlxA4uOhxDpOTk7YHnEhgxQ3LzGkLUpO0RbfEPj1119F19zcfM6cOaKd2tZu3ry5du3amN23bt163759nTt3FuPIX4wgncuWLTtlyhTUrRgMCAgoXry4WEFFvOy4lX3KAKYqqZcUU/XzIFVRwcnOp0MQL126VHZyOqaqgngEgCip169fo2C8d++e6ltKROnHVCVKqmPHjv369cMUu2jRonKIKN2YqpRj7dq1a9KkSbLzKTZu3PjgwYOhQ4fKPtGnYKoSJWVoaGhkZCQ7RJ+IqUpEpCSmKuVGQUFBRYoUkZ3P8uDBg2HDhpmbm+vp6VWvXn3cuHFPnjyRyxS1+WNnoSZ1w1QlDWZpaZn+c1d/xpmkU3P8+PE6depcuHDh22+//euvv8aMGbN169ZmzZpFR0fLNTKB6pTYsk/qiqlK9Gnevn07ePDg5s2bo+D9+uuvGzduPGDAgKNHj0ZFRXl5ecmVPgty//bt27KTTEZOiU1ZialKmqp+/frBwcHOzs59+/ZFN7UzOgsxMTFJziQN+/btE1P4Fi1a3Lp1Swx+9EzPO3bsuHjx4rx58xKf1qRo0aIoV/E4aD9+/BhFZWRkpFiEZ1F99oUHxzrYSIx06NBBtQ7W37VrV6lSpTw9PdFN8SzU4pTY4sBFGo9z8uRJW1tbU1NT/KX79+8X45SlxI8BiNTEJ/22qlGjRkuWLEEDJV7hwoUxH0fcrFu3Dnm0cOFCsY7Kq1ev8MiXL19GOzAwUFtb28rK6ty5cwcPHhRnPsX4gwcPDAwMxo0bFxYWFhAQUKlSpeHDhyfc+/9NmzYN68tOSv755x88UUREhOju3bsX2yPaSLpOnTphZ4A/ELnZo0cPMY71sTNYtWoV/pDDhw8jHL///vvQ0NAff/yxYMGCiEisk/jnsGk8TuvWre/du/f69ethw4aJO6YHf1ulINaqlBOkdkbnNLx7927BggW1a9dGhduvX7/w8HAMpudMzygeE5+mRFweVUj7E7C3b9/2798f6zds2NDa2rpXr17iWgbCiBEjsBllypRJ7SzUKmk/Tp8+fVDz5s+f38HBgddMzRZMVcoJUjujs+ynBLlTq1Yt0RZn/4P0nOkZBaBqxg0IcXHx1+XLl8uhVOTNm9fNzQ1JN3/+fAQoslsuSIB8F43UzkKtkvbjoI4WDWy/aFAWY6pSToBpl2wlUJ3RWfZTgpk1qkvZ+UA/HWd6RhbfunVL9V2C4sWLo6iE1K61h8cRjdjYWNTFQ4YMwQy9b9++48aNE+OCjo6OaKR2FmqVtB8n8dUDKVswVSknSOP805+kZjrO9NyuXTus9t133yWO0RcvXvz888+yk0D1LaszZ86Ixv79+zFVP3/+/MyZM9u3b59aKZ3aWahV0vk4lF2YqqTBUMdhpo/aLY3zT6uIylScSVqMJJeeMz3jSZcuXXr06FHMzVetWhUSEoLb+vXro1wVKxgZGaG8xTZcv359586dWCrGdXV1Hz9+HBAQgMn7kiVLvL29Hzx4kPyrVKmdhVolnY9D2ebfj6yI1MYnfQcAmYIIGzBgANppnH9aRXUm6cSfp8OcOXOsra1FO8UzPSeHRMPsu2LFitiAVq1abdmyBWva2tqKpf7+/liEbG3bti1iV/XgmK0XK1bM2NgY90VoYnzkyJEYx5988uRJsQ6keBbqxNucnscJDQ2tUKGCaH8UvwOgIKYqqZdPSlVSClNVQTwCQESkJKYqEZGSmKpEREpiqhIRKYmpSkSkJKYqUVpCQ0O1tLQqVqwo+4ravXu3sbGx7FBOwVQlSsv69euLFCly48aNU6dOySGiNDFVidKyYcOG4cOHlylTBg05RJQmpipRqk6cOIEq9auvvurSpUviVA0KCqpcufKhQ4datWqFKXyLFi1u3rwpFu3bt69evXqGhoYdO3acN2+epaWlGP/oybApx2CqEqVq3bp15cqV+9///odUjYiIQMjKBXnyPHz40NfXd9euXdeuXXv69Kn4bdKlS5fat2/fo0ePo0ePNmnSZPTo0aqVmzZtWrduXYz/9ttvCGgXFxexiHIepipRyt6/f79x48Zu3bqhjWq0SJEiictVJClKzvz586P8RDGLzMWgt7c3UnXcuHE1atSYOHFiy5YtxcrpORk25RhMVaKUoa68desWpvB37tx59OgRak+ErFyWcHpWU1NT0VadcjAsLCzJybNFIz0nw6Ycg6lKlLL169fjFtP5sgkCAgIiIyOPHz8ulqJKFY3E4uPjE58JW3XC6fScDJtyDKYqUQrevXuHylScXk949uyZjo5O2t8EqF69euKTZ6uOw6bnZNiUYzBViVIQFBR0//79r7/+Wvbz5NHT07O3t0fUImHlUDKjRo1CYnp5eV27dg23R48eFeVqek6GrQ5UxzQoI5iqpF7Mzc1xGxgYKLrZBdP/atWq/e9//5P9BAjZmzdvhoSEyP4H+fLlK1euHBoWFhabNm1avnx5o0aNzp49O336dPHTKSTy4cOHw8PDLS0tUaUOHjx48uTJCXdVF+LTNvHiUwZppbHjJcp6oaGhyCYUdytXrpRDmuPChQsvXrxo0KCB6I4bNy42NnbRokWiq87wmuOVZxoogrUqqRdRLqHQE13NEhYW1rFjRxTaCNM9e/YsW7asX79+cpkai46ORqQmv0Q2fR6mKqkdFKp4k3t5ecm+5ujZs+fo0aMdHR0x8R85cuRPP/2k+m2VOhNXTrS2thZdyiAeASC1g9LJ1NQ0JibmzJkzPNKX2fz9/e3t7c3MzLAnk0OUMaxVSe0YGhqKg6pOTk7iUxTKJIGBgXiR0dDEo9hqi6lK6sjOzk4cB7CwsPD29pajpChPT08bGxvMDObNm8c5gYJ4BIDUFyanjo6OMTExeM9bW1vjll+ozDjsqzADwGuLWxMTE1SpPKKqLKYqqTW88xGsQUFBsk/KcXFx8fDwMDQ0lH1SCFOVNENgYCCKLFFnySH6dKLeF7W/HCKlMVWJiJTET6uI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TEVCUiUhJTlYhISUxVIiIlMVWJiJSTJ8//AUAdjE4BUaQ3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4470400" y="1280417"/>
            <a:ext cx="2736304" cy="5406474"/>
          </a:xfrm>
          <a:prstGeom prst="rect">
            <a:avLst/>
          </a:prstGeom>
        </p:spPr>
      </p:pic>
      <p:sp>
        <p:nvSpPr>
          <p:cNvPr id="5" name="Footer Placeholder 4">
            <a:extLst>
              <a:ext uri="{FF2B5EF4-FFF2-40B4-BE49-F238E27FC236}">
                <a16:creationId xmlns:a16="http://schemas.microsoft.com/office/drawing/2014/main" id="{ACA6559B-C5E6-4571-B5AF-676A73135234}"/>
              </a:ext>
            </a:extLst>
          </p:cNvPr>
          <p:cNvSpPr>
            <a:spLocks noGrp="1"/>
          </p:cNvSpPr>
          <p:nvPr>
            <p:ph type="ftr" sz="quarter" idx="11"/>
          </p:nvPr>
        </p:nvSpPr>
        <p:spPr/>
        <p:txBody>
          <a:bodyPr/>
          <a:lstStyle/>
          <a:p>
            <a:r>
              <a:rPr lang="en-GB"/>
              <a:t>The Responsible AI Forum, Munich, 7 December 2021</a:t>
            </a:r>
            <a:endParaRPr lang="en-GB" dirty="0"/>
          </a:p>
        </p:txBody>
      </p:sp>
    </p:spTree>
    <p:extLst>
      <p:ext uri="{BB962C8B-B14F-4D97-AF65-F5344CB8AC3E}">
        <p14:creationId xmlns:p14="http://schemas.microsoft.com/office/powerpoint/2010/main" val="1010317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07B38190BFF541A231F7D62D9BCF00" ma:contentTypeVersion="12" ma:contentTypeDescription="Create a new document." ma:contentTypeScope="" ma:versionID="184dbc424cbac55fc3d1367b7ccec674">
  <xsd:schema xmlns:xsd="http://www.w3.org/2001/XMLSchema" xmlns:xs="http://www.w3.org/2001/XMLSchema" xmlns:p="http://schemas.microsoft.com/office/2006/metadata/properties" xmlns:ns2="cef3232c-b6af-437e-ae9f-c6ecd9af8d41" xmlns:ns3="ff3d860b-97a0-44a6-bb5f-b175acd50800" targetNamespace="http://schemas.microsoft.com/office/2006/metadata/properties" ma:root="true" ma:fieldsID="b4e89d4be70ce905ebf247e5609262fd" ns2:_="" ns3:_="">
    <xsd:import namespace="cef3232c-b6af-437e-ae9f-c6ecd9af8d41"/>
    <xsd:import namespace="ff3d860b-97a0-44a6-bb5f-b175acd508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3232c-b6af-437e-ae9f-c6ecd9af8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3d860b-97a0-44a6-bb5f-b175acd5080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1A9DA-04D7-422A-A8AD-E7F3031B0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3232c-b6af-437e-ae9f-c6ecd9af8d41"/>
    <ds:schemaRef ds:uri="ff3d860b-97a0-44a6-bb5f-b175acd50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1A9E91-31AF-4B02-8950-7841F3B82926}">
  <ds:schemaRefs>
    <ds:schemaRef ds:uri="http://purl.org/dc/elements/1.1/"/>
    <ds:schemaRef ds:uri="56c02910-3d5e-4374-8043-a83ba57b162d"/>
    <ds:schemaRef ds:uri="http://schemas.microsoft.com/office/2006/metadata/properties"/>
    <ds:schemaRef ds:uri="http://schemas.microsoft.com/office/2006/documentManagement/types"/>
    <ds:schemaRef ds:uri="77a6a98f-7437-4d40-b65f-be974641097e"/>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092C916-DCC5-40B2-82CC-20D0E125A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3086</TotalTime>
  <Words>1470</Words>
  <Application>Microsoft Office PowerPoint</Application>
  <PresentationFormat>Widescreen</PresentationFormat>
  <Paragraphs>238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Enhancing cancer patient’s well-being and health status improvement  following treatment using AI methods project ONCORELIEF</vt:lpstr>
      <vt:lpstr>Introduction</vt:lpstr>
      <vt:lpstr>Project Overview</vt:lpstr>
      <vt:lpstr>Data Sources &amp; Data Model</vt:lpstr>
      <vt:lpstr>Architecture Overview</vt:lpstr>
      <vt:lpstr>Quality of Life (ONCORELIEF index)</vt:lpstr>
      <vt:lpstr>Quality of Life Calculation</vt:lpstr>
      <vt:lpstr>Quality of Life Prediction</vt:lpstr>
      <vt:lpstr>Training Process</vt:lpstr>
      <vt:lpstr>Heart Reate Variability (HRV) Calculation</vt:lpstr>
      <vt:lpstr>Stress Levels &amp; Sleep Quality Estimation</vt:lpstr>
      <vt:lpstr>Suggestions planning</vt:lpstr>
      <vt:lpstr>ONCORELIEF Pilots</vt:lpstr>
      <vt:lpstr>Thank you!  Do you have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Avatangelou Elena</dc:creator>
  <cp:lastModifiedBy>Stefanos Venios</cp:lastModifiedBy>
  <cp:revision>412</cp:revision>
  <dcterms:created xsi:type="dcterms:W3CDTF">2013-09-18T11:09:07Z</dcterms:created>
  <dcterms:modified xsi:type="dcterms:W3CDTF">2022-06-06T07:51:31Z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0x010100EA07B38190BFF541A231F7D62D9BCF00</vt:lpwstr>
  </property>
</Properties>
</file>